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69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8" r:id="rId12"/>
    <p:sldId id="265" r:id="rId13"/>
    <p:sldId id="267" r:id="rId14"/>
    <p:sldId id="271" r:id="rId15"/>
    <p:sldId id="270" r:id="rId16"/>
  </p:sldIdLst>
  <p:sldSz cx="9144000" cy="6858000" type="screen4x3"/>
  <p:notesSz cx="6858000" cy="9240838"/>
  <p:custDataLst>
    <p:tags r:id="rId19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198" autoAdjust="0"/>
    <p:restoredTop sz="94660"/>
  </p:normalViewPr>
  <p:slideViewPr>
    <p:cSldViewPr>
      <p:cViewPr varScale="1">
        <p:scale>
          <a:sx n="68" d="100"/>
          <a:sy n="68" d="100"/>
        </p:scale>
        <p:origin x="-71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20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r>
              <a:rPr lang="en-US"/>
              <a:t>Water p. 40-43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620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77192"/>
            <a:ext cx="2971800" cy="4620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777192"/>
            <a:ext cx="2971800" cy="4620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05EC6BC-5E1E-41EF-B329-F45BAB50FA6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497630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20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r>
              <a:rPr lang="en-US"/>
              <a:t>Water p. 40-43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620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20775" y="693738"/>
            <a:ext cx="4616450" cy="34639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89398"/>
            <a:ext cx="5486400" cy="41583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77192"/>
            <a:ext cx="2971800" cy="4620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777192"/>
            <a:ext cx="2971800" cy="4620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122DE30-9456-4241-9A39-37B9A05DBF7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11959857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Water p. 40-43</a:t>
            </a:r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63662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CA4425-5571-4AD9-A75B-090C308DDF6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9EA31F-60F3-41C9-B997-495200EF3FF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48D0AE-D210-460D-953F-2BB0D0C178B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594E01-2DEE-4BBE-966A-823376303B7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A45A42-3585-4BC8-805B-4A99FB6ABC6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F4C03F-881E-4A12-AA3F-7CC42DDBD8D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D75A36-7810-4B08-94C5-4B3A0FF1E57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9B70F1-B89B-421D-9FBC-D76C1DC9C08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F4B6E4-B723-4831-B123-1E9D9D3FEF7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D16A0A-923F-4F5D-83A6-9E90265827F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DA08CD-51B0-45D6-83E6-9DD7798E97E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04EE597-195E-4F41-9FB7-8EFEE0A133B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gif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eg"/><Relationship Id="rId4" Type="http://schemas.openxmlformats.org/officeDocument/2006/relationships/image" Target="../media/image11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1470025"/>
          </a:xfrm>
        </p:spPr>
        <p:txBody>
          <a:bodyPr/>
          <a:lstStyle/>
          <a:p>
            <a:r>
              <a:rPr lang="en-US" dirty="0" smtClean="0"/>
              <a:t>Why does this hurt?</a:t>
            </a:r>
            <a:endParaRPr lang="en-US" dirty="0"/>
          </a:p>
        </p:txBody>
      </p:sp>
      <p:pic>
        <p:nvPicPr>
          <p:cNvPr id="17410" name="Picture 2" descr="http://i2.cdn.turner.com/cnn/dam/assets/130714122312-01-belly-flop-horizontal-large-galler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1600200"/>
            <a:ext cx="7840831" cy="4419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6705600" cy="1143000"/>
          </a:xfrm>
        </p:spPr>
        <p:txBody>
          <a:bodyPr/>
          <a:lstStyle/>
          <a:p>
            <a:r>
              <a:rPr lang="en-US" sz="4000" b="1" dirty="0" smtClean="0"/>
              <a:t>Heat Capacity</a:t>
            </a:r>
            <a:endParaRPr lang="en-US" sz="4000" b="1" dirty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2900" y="1143000"/>
            <a:ext cx="5905500" cy="5715000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smtClean="0"/>
              <a:t>Water has a </a:t>
            </a:r>
            <a:r>
              <a:rPr lang="en-US" sz="2400" b="1" dirty="0" smtClean="0"/>
              <a:t>HIGH heat capacity</a:t>
            </a:r>
            <a:r>
              <a:rPr lang="en-US" sz="2400" dirty="0" smtClean="0"/>
              <a:t>! </a:t>
            </a:r>
            <a:r>
              <a:rPr lang="en-US" sz="2400" b="1" dirty="0" smtClean="0"/>
              <a:t>It takes a lot of heat energy to raise the temperature of water!</a:t>
            </a:r>
          </a:p>
          <a:p>
            <a:pPr marL="0" indent="0">
              <a:buNone/>
            </a:pPr>
            <a:endParaRPr lang="en-US" sz="2800" b="1" dirty="0" smtClean="0"/>
          </a:p>
          <a:p>
            <a:pPr marL="0" indent="0">
              <a:buNone/>
            </a:pPr>
            <a:r>
              <a:rPr lang="en-US" sz="2400" dirty="0" smtClean="0"/>
              <a:t>Water </a:t>
            </a:r>
            <a:r>
              <a:rPr lang="en-US" sz="2400" dirty="0"/>
              <a:t>absorbs the heat </a:t>
            </a:r>
            <a:r>
              <a:rPr lang="en-US" sz="2400" dirty="0" smtClean="0"/>
              <a:t>produced by cell </a:t>
            </a:r>
            <a:r>
              <a:rPr lang="en-US" sz="2400" dirty="0"/>
              <a:t>processes and </a:t>
            </a:r>
            <a:r>
              <a:rPr lang="en-US" sz="2400" i="1" dirty="0"/>
              <a:t>regulates the </a:t>
            </a:r>
            <a:r>
              <a:rPr lang="en-US" sz="2400" i="1" dirty="0" smtClean="0"/>
              <a:t>temperature </a:t>
            </a:r>
            <a:r>
              <a:rPr lang="en-US" sz="2400" i="1" dirty="0"/>
              <a:t>of the cell</a:t>
            </a:r>
          </a:p>
          <a:p>
            <a:pPr marL="0" indent="0">
              <a:buNone/>
            </a:pPr>
            <a:endParaRPr lang="en-US" sz="2400" b="1" dirty="0" smtClean="0"/>
          </a:p>
          <a:p>
            <a:pPr marL="0" indent="0">
              <a:buNone/>
            </a:pPr>
            <a:r>
              <a:rPr lang="en-US" sz="2400" dirty="0" smtClean="0"/>
              <a:t>The lakes and oceans on Earth help to stabilize temperatures because so much heat is absorbed by water</a:t>
            </a:r>
            <a:endParaRPr lang="en-US" sz="1600" dirty="0"/>
          </a:p>
        </p:txBody>
      </p:sp>
      <p:pic>
        <p:nvPicPr>
          <p:cNvPr id="16392" name="Picture 8" descr="map-world-freshwater-580"/>
          <p:cNvPicPr>
            <a:picLocks noChangeAspect="1" noChangeArrowheads="1"/>
          </p:cNvPicPr>
          <p:nvPr/>
        </p:nvPicPr>
        <p:blipFill>
          <a:blip r:embed="rId2" cstate="print"/>
          <a:srcRect l="11787" r="7242" b="15417"/>
          <a:stretch>
            <a:fillRect/>
          </a:stretch>
        </p:blipFill>
        <p:spPr bwMode="auto">
          <a:xfrm>
            <a:off x="6705600" y="4838352"/>
            <a:ext cx="2286000" cy="1557685"/>
          </a:xfrm>
          <a:prstGeom prst="rect">
            <a:avLst/>
          </a:prstGeom>
          <a:noFill/>
        </p:spPr>
      </p:pic>
      <p:pic>
        <p:nvPicPr>
          <p:cNvPr id="6" name="Picture 2" descr="http://t1.gstatic.com/images?q=tbn:ANd9GcTIAiMtfTn6ldiguRLV7s3bcBN2qvNDd9awg4QQOoNwWVCeqoaSH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3834" y="70519"/>
            <a:ext cx="2249877" cy="27488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8" descr="sweati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30806" y="2909725"/>
            <a:ext cx="2250421" cy="192862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7975" y="250710"/>
            <a:ext cx="5562600" cy="4191000"/>
          </a:xfrm>
        </p:spPr>
        <p:txBody>
          <a:bodyPr/>
          <a:lstStyle/>
          <a:p>
            <a:pPr marL="609600" indent="-609600" algn="ctr">
              <a:buFontTx/>
              <a:buNone/>
            </a:pPr>
            <a:r>
              <a:rPr lang="en-US" b="1" dirty="0" smtClean="0"/>
              <a:t>Universal Solvent</a:t>
            </a:r>
            <a:endParaRPr lang="en-US" b="1" dirty="0"/>
          </a:p>
          <a:p>
            <a:pPr marL="609600" indent="-609600">
              <a:buFontTx/>
              <a:buNone/>
            </a:pPr>
            <a:endParaRPr lang="en-US" sz="2000" dirty="0" smtClean="0"/>
          </a:p>
          <a:p>
            <a:pPr marL="609600" indent="-609600">
              <a:buFontTx/>
              <a:buNone/>
            </a:pPr>
            <a:r>
              <a:rPr lang="en-US" sz="2000" dirty="0" smtClean="0"/>
              <a:t>Water </a:t>
            </a:r>
            <a:r>
              <a:rPr lang="en-US" sz="2000" b="1" dirty="0"/>
              <a:t>dissolves most </a:t>
            </a:r>
            <a:r>
              <a:rPr lang="en-US" sz="2000" b="1" dirty="0" smtClean="0"/>
              <a:t>substances!</a:t>
            </a:r>
          </a:p>
          <a:p>
            <a:pPr marL="609600" indent="-609600">
              <a:buFontTx/>
              <a:buNone/>
            </a:pPr>
            <a:endParaRPr lang="en-US" sz="2000" dirty="0"/>
          </a:p>
          <a:p>
            <a:pPr marL="609600" indent="-609600">
              <a:buFontTx/>
              <a:buNone/>
            </a:pPr>
            <a:r>
              <a:rPr lang="en-US" sz="2000" dirty="0"/>
              <a:t>Water inside the cells and body can </a:t>
            </a:r>
            <a:r>
              <a:rPr lang="en-US" sz="2000" dirty="0" smtClean="0"/>
              <a:t>carry </a:t>
            </a:r>
          </a:p>
          <a:p>
            <a:pPr marL="609600" indent="-609600">
              <a:buFontTx/>
              <a:buNone/>
            </a:pPr>
            <a:r>
              <a:rPr lang="en-US" sz="2000" dirty="0" smtClean="0"/>
              <a:t>nutrients </a:t>
            </a:r>
            <a:r>
              <a:rPr lang="en-US" sz="2000" dirty="0"/>
              <a:t>and waste around</a:t>
            </a:r>
            <a:r>
              <a:rPr lang="en-US" sz="2000" dirty="0" smtClean="0"/>
              <a:t>.</a:t>
            </a:r>
          </a:p>
          <a:p>
            <a:pPr marL="609600" indent="-609600">
              <a:buFontTx/>
              <a:buNone/>
            </a:pPr>
            <a:endParaRPr lang="en-US" sz="2000" dirty="0" smtClean="0"/>
          </a:p>
          <a:p>
            <a:pPr marL="609600" indent="-609600">
              <a:buFontTx/>
              <a:buNone/>
            </a:pPr>
            <a:r>
              <a:rPr lang="en-US" sz="2000" dirty="0" smtClean="0"/>
              <a:t>Like dissolves like!!</a:t>
            </a:r>
          </a:p>
          <a:p>
            <a:pPr marL="609600" indent="-609600">
              <a:buFontTx/>
              <a:buNone/>
            </a:pPr>
            <a:endParaRPr lang="en-US" sz="2000" dirty="0" smtClean="0"/>
          </a:p>
          <a:p>
            <a:pPr marL="609600" indent="-609600">
              <a:buFontTx/>
              <a:buNone/>
            </a:pPr>
            <a:endParaRPr lang="en-US" sz="2000" dirty="0"/>
          </a:p>
          <a:p>
            <a:pPr marL="609600" indent="-609600">
              <a:buFontTx/>
              <a:buNone/>
            </a:pPr>
            <a:endParaRPr lang="en-US" sz="2000" dirty="0"/>
          </a:p>
          <a:p>
            <a:pPr marL="609600" indent="-609600">
              <a:buFontTx/>
              <a:buNone/>
            </a:pPr>
            <a:endParaRPr lang="en-US" sz="2000" dirty="0" smtClean="0"/>
          </a:p>
          <a:p>
            <a:pPr marL="609600" indent="-609600">
              <a:buFontTx/>
              <a:buNone/>
            </a:pPr>
            <a:endParaRPr lang="en-US" sz="2000" dirty="0"/>
          </a:p>
          <a:p>
            <a:pPr marL="609600" indent="-609600">
              <a:buFontTx/>
              <a:buNone/>
            </a:pPr>
            <a:endParaRPr lang="en-US" sz="2000" dirty="0" smtClean="0"/>
          </a:p>
          <a:p>
            <a:pPr marL="609600" indent="-609600"/>
            <a:endParaRPr lang="en-US" sz="2000" dirty="0"/>
          </a:p>
        </p:txBody>
      </p:sp>
      <p:pic>
        <p:nvPicPr>
          <p:cNvPr id="20485" name="Picture 5" descr="solvaton"/>
          <p:cNvPicPr>
            <a:picLocks noChangeAspect="1" noChangeArrowheads="1"/>
          </p:cNvPicPr>
          <p:nvPr/>
        </p:nvPicPr>
        <p:blipFill>
          <a:blip r:embed="rId2" cstate="print"/>
          <a:srcRect l="3960" t="3944" r="28712" b="23077"/>
          <a:stretch>
            <a:fillRect/>
          </a:stretch>
        </p:blipFill>
        <p:spPr bwMode="auto">
          <a:xfrm>
            <a:off x="6629400" y="160338"/>
            <a:ext cx="2117725" cy="2362200"/>
          </a:xfrm>
          <a:prstGeom prst="rect">
            <a:avLst/>
          </a:prstGeom>
          <a:noFill/>
        </p:spPr>
      </p:pic>
      <p:sp>
        <p:nvSpPr>
          <p:cNvPr id="2" name="AutoShape 2" descr="data:image/jpeg;base64,/9j/4AAQSkZJRgABAQAAAQABAAD/2wCEAAkGBhQSEBUUEBQUFBQUGRQXGBcWFxcaGBoZGBcXGBQbHBgXHCgiFxkjGhYXHy8iIycpLCwsGB4xNTAqNSYrLCoBCQoKDgwOGg8PGikhHyQqLC0sLC8sLiwtLiksMDAsLDIpNC8qLC0tLCwsKSwsLiwsKiwqLCksLC8sLCwsLCksLP/AABEIAMIBAwMBIgACEQEDEQH/xAAcAAEAAgMBAQEAAAAAAAAAAAAABQYDBAcBAgj/xABAEAACAQMCBAUCBAUBBwIHAAABAgMABBESIQUGMUETIlFhcQcyFCOBkUJSobHwwRUzYnKi0eHS8RYXJDVDgqP/xAAaAQEAAgMBAAAAAAAAAAAAAAAAAgQBAwUG/8QAMhEAAgIBBAAEBQMEAgMBAAAAAAECEQMEEiExE0FRYQUicYHwMpHBFKGx0ULxM0PhI//aAAwDAQACEQMRAD8A7jSlKAUpSgPDVbTlB10+Hd3CqGUlQRuB16fxMcEsc5JYnOQBZa8NAVW45MldUBvZ87iQ5+5WVQyrg+Xddtz9x6nGN2LlXDRsZ52Mb6/M2c+RFwc9vy+387/zGq9zfzvNaXa6Brt00iUAD7m3A1HdW07j9Ks3BOaILpmWJjqUBiCMbHb+h2/bsQaltJyxzhFTmqT69zWtuTxFIHinnjUMGMalQjYeR8MMdD4mk47KvoK14OQwquoubgq+cgsCP4cbY3A04wexPrVqpUSBXTym+oH8bdgDHlDrg4OTnbv02xWObkoM5c3FxkkkjUuN2ZtgAMfcemKs1DQFdueWPO7i6niDl2bSyr1JO7YycZwCeiqoGMbxCQRF/wD7tKwLBVVJlPRVUhiM75PXb7h33qf5uspJbORIQGc6TpJwHAZSyZPTUAR+tcw5Q5aF1eSiQGGP7vDHXAbGPYZJH746VOKt89FmOGEsE8m9KS6T8zpFryvJHKJFvLlt86HKmM5BDZUKOpOfmssHLjJKXW5n0lmbwyQU8xckY9Mv/T1wRNgV7UCsV/8A+EsOWjuLmPU8rsqv5WaRw+4I20hdIxjb5OcR5Pfte3YOkrnWCeuQckZJBzj5PrVlpQEFBy0yvq/FXBGp20ahpGvORgDoMnH6d96135Sl1ZW+uwCMEFgceUAFdtjlcnOep6ZJNlpQFbuOTmYMPxd0FYEaQy6d2B2GNuhHXv8AOdmLlsrIzrcT4YyNo1eUGQyEkfHibD/hX0GJrNKArp5Uk15/G3Wj+XWM58nQ46eU9QTljv1z8Lye41H8bdZbTvqHQLIAOnTL59fKN871ZqUBXG5RbfTeXS5Dfa4zuzNnJBORqxv2UYxvnbl4CxeRvxM41hgFDAKhKgZUY6jG3z671MUoCrjktwgjW8uAmwYZG4AlBA9MmRc5znQO+9b/AAngckL5a5lmXTjTJvuWZic/BVR6BfepmlAKUpQClKUApSlAKUpQClK+XfAJOwFAfVeGqw/1FtBIyFnBUA7oQGBOPKT29zirDY3iyxrJGdSOAyn2P9qzTqyU4Sg9slTq/sVPmb6cJdzGXxpItenxFUBlYqMA4PRsbd+nSp/hHLkFsSYYwrMFDN1JCjAznp07YqUpSyeTNPJGMJu1Hr2PDUFzLzWlmBlHlYgtpTGyg41Ek7DO3vU6aq3OXKb3ekwlFbBjYsWHkJB/h64IO3/Ed6zFW6I45QjK8ibXoiQ5e5qhvEVomwxGSjfcNyPg9D0qaqscq8jR2elgzPIEKaicLgtqOFHT9c1Z6w68hk2+JLZ+m3X08jzFYYrJFZmVFVm+4gAE/J79az0rFmukKV5mvaGRSleMaAxXN0EGW/8AeoW44q7fb5R7VSOeedZEmYQugKMo0MuSwIBByei74/Q1PctcfW5RyyeH4enJJyuDnfO2PtOxqzijHn1RHVYMuPHDJLiM+vX1/wAFS49znMs/5M58rhRHp+4YGWLNvu2RgY6D1zV74Xx1yiuGDqwB65+Rn/OlQ81vw061/LBkO7BWOD6qSCF/Tb12pxS+i4fbRLENcbEgPqyo76iR9256DtmtiS5vkhlzrNDFixQSkuG0+30vx2Xmyv1kG2xHUVs1yrlPmuSS5kUlWCDUHUYBGQCDjbHmFdF4RxyO4DaNSshAeNxh0J6ZX0I3DDII6E1Vkl3HosZcOTBN4stblT49yRpWnxjiPgW802NXhRySaQcZ0IWxntnGKrNh9ULWWWNFdCrwxyM6uHEbySxxJEwQbNqkG5wPioEC5Uqpce+pVrbwyOrGV0EpCKsm/hSGJstoIRfEBQM2xIIBNbcnPtmpkUyMWifwnVYpnIk8x0gKh1EBGJ05wBk7EUBYqVUR9RoWlZIgXANlpkOpUcXbaUKnQdxkbHGckbaWxtj6gWWJG8byxKzsxjkClFcRsyEpiVQ5AJTIGRQFjpUfwfjsV0rNAxbQxRgyOjKwAOCrgEbMD03BFSFAKUpQClKUArDeW4kjZDnDqVOOuCMVmrzFB0crbka5/wBoRfiFFxCQELKNCiPBB1Y6Ngduudvbp9nbLGiogCqoAUDoAOgr24nVFLOQqruWYgAD3J6V82l4kiB42V1PRlIIP6ipN8GzNnnmneR26pdKkZ6VWOcOcDYmLERkD5LYzkKpXVjHfDZ3rJwHnmC7m8OHX9pYEjAIGA23bc/0P6trqzW01Hc06urriyx15imaA1EDFanFOJrBGZHzgdABkknoAO5NblVznm3me0P4YMZVZGXSMsMZyQO/XHwTWUrZKG1SW/rzM/LfN0N6H8HUrRnDI4ww/YkY/Wpw1zLlflSezkjnllSMSHVNqbSSNzoKnYnJB2P9t+gW3GYZDiOWNj6Bhn9qy4tInqHhWVxwu4+V+fHl0c+5z+o7o8kdrJ4TQsFOpFYuc4OMggKMex3q5cncZe6s45ZRhzkNgYBKkgkA9OlfPMXJ1veIRJGoc9JQo1g/I6jbGDW9wLhItrdIVYsEGMnvk5O3Yb9KOu0bZZsbwRxqHzLuX5ySFYLw4jY+x/tWeviZMqR6gisLsqPooHFuU0u9BJCMn8WkEkZB6/ptnI3O1Z+YTmRIF8qka2xtqJOBn1xp/wAxUrbtpYg1Ec125ZlkiIMiDdARq05JDBepAyavS7Oc5Pby268r/wAFb5lNtbnQbiJZBjKGRQwyMjKk56EGpPkm81loXAZHDeUgEZA3/cZFVvivFZpjpOfSrRyhw78PG083lCq2M7Z2ySM+wI9yaNcclfHPfmXhpm7YcrxWhk8LP5mNttgM4Hv1/wDFTi8FE0SOjGKeMEJKuNQGclWB2kjJ6odu4wQCIDhfMi3asVGkq2CNQb4O2PfqO1Xfh0OmNR7Z/etebiCR0Me/xW53fvd/e+SFe6/ERyWV4PBmljlTynKyIylWeFm64ByUPmXuCMMY/j3IoaFvABeX8J+DRWYIuNaMshYKSHUqG2H8OPepTnSEPbBdtby26RnurvKih1PZlBZsj0NTcqakIG2QR37j2IP7GqhaOfcV5Ltlgije6lhEkcdhIYtDCUlmkGosraGMjSMTt95zUre8jQSR+H47gSXMl1/+Jg7SAhk0SKVdQGyMg4ODVb4N9K5kVUmFr4Yms3ZB5g6weLryfCXVkSDCvrPXLmvj/wCU0+uLzxaEyBhiphUXcs6mL8on7JFGFMe6DcigN/gnLtkzJHDdSkJHbthlUAjh90yK5YoMfmBkI7jf3qRT6ZwtEYzcTvEInhhXMeIo3kSRgpCZfeNQCxOw/Wou6+ms7RuuqFsxzLgs4BL8RN2u4Q4GjA3DDV1VhVs5I4HJaWixTeHqDStiMDSA7lgNkQEjO5CKM9AKA3uF8GWCS4dSxNxL4rA4wD4aR4GB0xGOvrUjSlAKUpQClKUApSlAVP6jcRMdrpETSCUhSV1ZXBBBGn+LIyP+WqZ9Or+T/aHhW7yNbYYsraiq7Z6Ywpzt2zvXXitfKxgdABUt3FFnBnjihOLim5efoVfnbl2WcLJBMkTqjxkOPKyuVJ3GSCCoxsaw/TzlxLSEqZEklYksVHQbbAtvjYE9B7VJcy3LIPLpyQdOvVo1f8WnfHxVR+nsl0zKbnGrU/TVq063+7I9NIGO2K4mX4jOGfZFKk0u/m5817FqMsktP4bfy99enqxzd9Rpo2KwKiozMiyZOvKPpcgdAMqR0NXvgDym2iM5BlKjUVIIJ+RtnGM42zmqtffTmzuZ5JY5WWQliyxujKrnPmK4JG++MgGrHyxwH8HbiHWXwWOSMfcc4AycAfJruf8AGn6lXV+Buh4KadPd/H39zfvr9IUMkp0qvU7/AKbDcn2FVYfU+1Z0WMSNrcRnKlSpJwNj1/8AB+KnOZeDNcwFEfw3DI6MRqAZDkZXuD0PzVD5M5XntuIkTxeJkMWlx+X0BUrkdckj167bZKKV8mNmH+nlJzqfkvxfzwbF5ILqSSaZwkaZ3ZgFRBsMljgepPqaq9xfRCX/AOnmjk04OY5FbHocoTipji5lsZnTHlOdJ7MpO3z6Ee1V3xXuJRhdycYA3NXYLzXR5nPlj+mnus7FynxVri2Vn3YEqT64xv8AJBFTVQ3KnCTb2yo/3Elm9icbfoABUuWqjOtzo7WK9i3dn1Sqfwz6kwyXRgdWjLHEbHo/p22z2PQ+tW8GsNUb5Y5wrcmr9UQ/FeHnOtN/Uf61yfj/ABh47/xImxKr6NBUnYqqqwz11DtXcCKjbzl+KR9ZUax0YAZ/etqyOttjTPFhyOc4Karp+v59yt8vySGLVdqni6iQdK6tPbJH6+/StTm3hn4pUKyaGjJIBGpSdiMjr2x8GrWOXx/Mf2/81ng4LGu5Go+//atzyw7OfjhljJNcU7/YpP0/5MlikkmuCvnOyrnSd89wNq6KBQCvaqNnSzZp55vJk7ZB8YGu8s4+ytNcH4ij8Nf+u4U/KipyoOz/ADOIzv1EMUMI9mcvLJ/0+BU5WDUKUpQClKUApSlAKUpQClKUApSozj3MEVpEZJmA7AZGWPoB3oZSb4RJ14TUby9xtbqBZlVlDFhhuuQcH5HvUkay1TpkU7KxzdzSluChhM5Ch2UYAVCSASSDv5T+1fEMy3fDZHsB4byIwXOx1D+Ekft+tRvM/IM95ds4n8KJkCnBJOB/AU2BGrJzn+I7VKckcvT2iyJMymPKiNVOcYBDHcdxp/UGovFC9/Frz8y742GOGGy99891x6+X08znXCPxX4yV7WIwyqmPCyoc+YBvv6kAnt/auy8PL+Eni4EmldeOmrA1Y9s5rWg5fhS4adUxKwILZPfc4GcAnuR1qRrZJqqRp1GonqMniTSXFUvRfXzPJGwDtn29f3rnll9RpbniKWsUSxprYOxIdiEBLYKnSM6SMjPzVm5y4m0VuVhyZZj4aY65bqR7gdPcisPKvJcVpHGSimddTNJ31OMMAf5QNgPbPeipK2UZ75TUY8LzJ+e1WRdMiqwPUMAR+xrFacKii/3UUaf8qqP7CtulQN9K7PK+ZI8gg9CCP3r7pQyc24Z9MJFvElmkUxwsCo1MzsExozkAKMj39PeukAUr2st27Nk8s5pKbbrq/wBxSlKwaxXy8gAyTgV8XE4RST0FVkcWW4maMOpZNygO4H+EVsx43PnyNOTKoceZNycaQdMmvgceTuGFaq2QxXO4ua3jumMwZ4JldogpHQZKHGfKdO2Pf1rcoY+mMePU5beON1y/p/P2Ojcsx7TyN9008r4yPtBEUXT1jiQ/rU3VE4XxAyRrPDlQc7H2OD8jardwu/EqZ/iGzD3/AO1Qy4XDnyIYdQsnBu0pStBZFKUoBSlKAUpSgFKUoBVE5+5fuppdduizK0fhlGIBQ6ida5IBznB+B7Ve6UN+nzywTU4/3KNyRwC9tnRJWAgWP7dWrzk5wB2wSd/8F5pWK5uAilnOFG5NSb3GmcnKUpy822/uZM0zXPuO/U3RNELZQ8TEAyMpCsdWCFOcjHTJHX4roCHvWGqJSxzhW6LV9e/0PqhrwtWCC/jkyI3RiOulgcftSma20nRHpaeLdmRt1hGhP+dhlz+gIFS9Y4ItI+SSfknJrIaNmIqjXm4nEjBHkRWbopYAn0wCd6+ra+STPhur6TpOkg4PocdDXJefuE3TSyKYCU8TWLgZI0tgKDjcYyBj9utTvLfEoLO18WMyTS3GCVbA3TKn4XOcdSenapxhabLOrxwwRxyU0912vNfsdEpXP4/qPIG/MhTT7Eg/uauHD+NRyw+KrAKAS2dtOBk59MViUJR7KUM0J9MkKVFW3NFrIVCXERL5CjWASR6A71K1FqjfXCfqKUrysGCI47P9qj5P+n+e9cku7vxWmMFtIJJHGh01HSw3OWH2nPmxXVuM/wC9X3H+tZ7bAG39Ktf+pI16XP4Op8RpSrin9vz6GjDxAwwJ4+7qimQkgAHG5YnYGq9YcsWKPJdfmYiDyeGxDIvUsVGMkexNbHPfCJLi3liUyL4gOGQkDdSumQAEsm/T2FYeDqlpCzXjPoZWT8zLvIG6jAGW2zvjpXmo6vUS1ShfFtOO3petnYw2oScON3o+78qIi05qZbxkmIWErlEQAqgJ8n2DqOm3XNXLgFyPFBU5RxkY6HbIqoWHBuFucQM7mYbBmbYKc6RlQR06HPQe1WrgkCrLGiDCqMAegA2/tXqY28b3HF1/gx1Kjp00l3fe7z4t+RbaUpVE3ClKUApSlAKUpQClKUApSlAK1uI2KzRPHJkq4IONjj2PY1s18SPjc7Ad6fQw0mqZz1/pEnjIVuJPAVtXhMATnOWAYEAA/wDLV5ub5Il8x+AOp+BWjc8YZsiAAj+c5x/+o7/PT5qMuIRoZnY5x1PUnFUtVrYafit0m+r/AM+n+Sw8uXUqMW+EuH+d/Uw8Z4qXH5zCKM9EBOW+cbt8dKi7KeAuDBJpcdOqn4Gdj8VktLFJlZpGyRtuew6D4ql8QcJNhema7uGbcVSrjo87qfke6XPPf50dasOYP4ZxpP8AMPtPz6f2qbVwRkHOa51/tINbxkHMuPN+nQ1P8u3rCURk+V11AehABOPQYz+1cbT6r+ozZMW2nD0dpr+GdhxeOEJN2pfuWOaBXUq4DKRgggEEdwQetUO+SNL10YKqJpCKAAoXSCAAOgySf1NX2eYIpZiAoGST0Aqi8Vjh4nK/4KTMsKrqYgiNsk6V1HfVsdwMVexOnz0ac64Vd+hUeP3MuoeILULv/uWlJ9vvUDrVn+n51RXCsCylB5R3+7Ye5G1V245KnEirO0cYc4UvIgz06b5PX071fuVpLeCRrWNy0w8zkrgMVwCAeh05G3vW+bWylyUMCnPNumtq6OaLy/c3ckYgtnRVdvzTnHXO5YDp/Wu3WkZVFBOSAAT6kDBNZBUVxzmaK1HnOp+yL9x/9I9zVV/M+D0OfWSyY4RnSUVXH4/2JSV8AnBOATgbn9B3NVmH6lWDNjx8HOMMkg39N12NVniI4lxTyoPw9u3uVBHu33P8AYrf5N+l62sxmnYSsh/KGMKOnnIyfNnOB269ek9sUvmZy/FnOS2Lj1ZbOLQeJGHTqvmGx3Hfb+tVvi/MX4e3Z99W6rjHXHXc9v8ANs1d8VDcV5fWTcBT30sAQT64Pep4pxrbIlkhJSU48+3qUDk3mGR78qHmMLqdpmJOoAnbPf4qy868KlmhDwSaHiEhwRqDqy+ZcYO/lGP1HescvAFW5Wd428Veh/h2GAdh1x+lSfiu2yqT+hqfhKuGWcvxKU8yywgotcJd/vwUfknhkYi1lWMiMwBPTJA1FcdfT9K6By/YneRu+w/1NLTghJzL09B/m1TaJgYHQVjJkio7IFf/APTPlefN2z6pSlVSwKUpQClKUApSlAKUpQCvDXtfLUBGcU5gjh8v3P8AyjsPUn+EVSeIcw3E+XCjwx0G+PnGd/1rJxG2b8PJIfucH9z1zUXb82okBjI3+KuYnibaxO2uH9Tk5ssn/wCX5U1aN3gvNZaURyYUEgHH9PjfA/Wpbj0mjGk5z1Fc74azTXSiMbs2398/pjNdGvoYQWLBwcMVzg74Ont615P49pccckIxaW71fTvv7nV+D6qWSEnJXX9yn3IkBbw2OkE+/eomx4WZp1XWAWYAltgMn1q22PGoUgIYZbHzVNFzm4yNsn4r1uCMscFC7pds8/q3BzUvV9G5YczS26RRylfNNcur6QokhiFyroxx5WSSKM566XX0NWHkbmd7mcGRAhieNcqWwRKhI+5QRj3Fa8PCriSMO6W+glmjDpggPnJGgYGoEn1OST13h+HXLWd1gokYJTKxqAmB9hGOuMnfr1riaGGN63Jt27qd0+++1/3TOxqdQlp43F1aq10dh4uzuvhQnS7jd/5FPU/PYVh5d5XjswwiJJfSWJ6kqCP9TtWCDm2LOlvu76cN/Y5/pWZOa7csAXKk7DUrAfvjFdR45pVTMLLib3blZFc/cEEsaTCNpWhbJROpQ/eQuPMw6j9eu1V76UcLZJJ53QpHjShcYYDOTuegx/aumu4AzWhLYGY/m7IOkYPX3c9/gbfNa7Z0oanZglhUV8zuyPueJzXBKWY0r0aZunvpHc/5t1rLwrlGKE62/Nk6l3337kDt8nJ96mkQKMAAAdANhWOacKpPpWJZFGN9IqLHb55ZmFe1Q+I8/rFdi3MsZkxkplMA5ACHfUHOrIHpk1cra+VohIfKCM7np671R0+shnk4pNP3VWvVFieJwW7yNqlavD+JRzKWhcOoJUkdiOoNbVXao0ppq0KUpQyKUpQClKUApSlAKUpQClKUApSlAK8Ne18udqGGc94zduYNAXKE4z6dhn5qtcT5YcRa/wBanuMcTURNGAWfKnbouCDv747e9QnEObWaLw8e1b8Gmjp5ScP+Tv8A+f5ORqc8csFHL5IheA8RaGdWAyft/fAq98QuZLhdWnGkZJ6YAGT/AGqqcpcCM0pdwQiYOcbF85UZ/qfb5qwXqSRSGNDrRwVK9xqGMqfbPSuH8Veky6qOLJKSfF117WWfhT1GLA5ximua9fcgZbOTxBDbIhcxNO2tiqhA4RQNIJLFifYAVE21+ZJHilXQyqnUgsrODkZHpjG3WvL28dm+9opEVo9cbEEoxBZTscjIB9j6VrcH4WXnVIfvfQgyf5QQu7e2a9Ksbi6b4OXk1GKUUoLn+bOhXvOSPagLp2ABAxkEDBGO1Vi0sXvJAT0Gw+MmrEOQ4kjMjqXyT/EcD4xgn5NRob8Jh4wxi6AnfDdSpIH7e3xXndBHTR1ktsnKVcWvL29Tsanx56eKyxShauvX39DR43wQ22CNq3+CcX1x6XyW1Dc75B7H1qI47zA1wcdqkuSLqFJSkw8zY0E9FbfY+5yPiuzrdK9Th23Uk7T9GcrS54YtT8v6Xw16nVOX2Jt1zvjUP0BOP6VJYrQ4GPyR7lj/ANRqQrVNVJncx/oRXudPxAti1qSGU5bHUoB5sDBz8DB/1qH09SWaa4IMgt2UAav5/KcgfOT8V0yeAOrKwyrAgj1BGDUfwXgEVqrLCCNbFmJOSTWJqM8bhL8ss4czxb0le6uW+q9FXfvZXrnkx5LgSuV1BdGvOfLqDfb65UftUL9SbR0QJ4crxCNRGyZKpIGOotjocYOf26VGfUbibfjGVJZlmjKCJUJ0kMoJxj+LJq8clcTnnidLuMgxhULMpGvK+cEHqQRv2ORVTTaGGC3G7935ex05ZJaaOLO2nfS65/P9Gt9LFUWZ3Bk1nxCP5sDG/fbG496uda1jw6OFSsSKikkkKMbnqfmtmrknb4OQ5OTcmkm3fHX2FM14a57zxzTdQtMkbRxIEBUsDrcHAYo3TVk9s4+awlZPFjllmsce2dCzXtU/6ZzyPaF5HZtTkqGySowMjJ7ZzVwo0k+OSDjKDcZqmu0KUpWDApSlAKUpQClKUApSlAKxXDYVvg/2rLWpxSTEMh/4W/tWUrZGTpM59w2SExOZD59859c7198I4DbSQNK2ksS+57aSQAP2zWhzdyyy/mxtjXuy9s9yCP8AOtQdjfyW6EEa0znG/XuQ3bPxWjWSeqwyhpZXJPlW1/f+5Qxy8DLF6iFRrvhl5seOxR27Ry5wPsVAM/p2H61CPxyI6sLIJCCEYlcA+uB3xmvrl+GOfzNsCM4z0qL5otlifyHpUdJ8KxbYSzrdNLt/v96Nuq1+RJywuoPy9jeflaJ4TITggdjVM1eHJlTupyD3yOhqQk4hOYyFDFO5AJ/qOlYbXgsjFS6MqsSASMZxjOM/I/eu0pc7WzgZayNPHGvcvk/GlaNVE8WGVSRq+0kAkHA6gmpu24NE9kIxIsiuylihBBI3057dB71Ub7lQRwBs74rR5P4oy3AjLEJISrfsdJx6g/0Jrhv4Vi06nmwXup1b6+np/B6BfEcjcMGdKn6fyS3GOXIVbw0QIx+1lJ69s5O4qkRoVkAHUH9jmumT8NdjqgKSPvjUSuk9iQRv64zUDwblkRTZmOply2BuMjfc1V+D6yUYS8efEpVFN7nb/EPimhjOcPAhVL5nVI6bwcfkR566Rn571vVo8GOYI891z++9b1daX6mWIfpX0FeEUr2okyNbl6E3AuNH5oGA2TjppzjpnG2akQte0rLbfZhRS6FKVGtzDCLk2xcCZY/GKEN/u86S2cYIztsc1gySVRnG+W4LtQtxGHCnI3IIPfBB7+laEXP9k1st0s4MDSCFWCybyHYLp06s/pVhzQlGUoPdF0zDZWKRIqRqFVdgBWetPh/F4p9fgyK/hu0b6T9rrjUp9xkVuZoYbbdsUrzNM0MHtK8zXtAKUpQClKUApSlAK1OKWxkhdV2LAgfNbdKynTsxJWqZznj8rGFvEJGgrlT28wB/vUfxC9gNrjA1YNdC4zwJLhSG2JGM+o9CO4/tXMeJ/TqZHwHXSTsW1D+wO9bdNhw47WPi3bXv/o5erlnXa3KqILg164YRx5JJ8oHcntW8eFXFxKFCnJ9cD+5q38uclJbDxXYSSD0HlUHZsZ6n3+azcWljV8oMAdf0rnfEfi8tJkUIRTfHfbv0J6P4W8+K8sqX52YJeGJZWckcmC+nJI6HI7H0HSo55C9vsMlWBX19Gx+n9hXvNPM0k0TBY1VcYyRlvfftUfy/zSPEUSoNhp8ox3649aq6jQ6pZVq406d+9ed/Qsx1Wnv+ndq1RrcS5hcpoNa/KYUXSmQ9MkL3Y42H+v6VY+JQeJDK/h5zgLhckEsCNwNts1BcM5ceWQBUbr3H+b11dJqv6/SyaWy7Xr9/dHP1Wmnp9VC3vqn6F1ts5Z/sU+vX9K2+EcvazrkzoPr1Yf6L/eovmKaWxW3Kquk6g0skc0sUIRRoDJB5iWJ+4+UYPXat+z+o8ObVJVOu5EPniZHh1SsUUKxYO41DBKodOQGwa5ml+E6fS0/1STu+l9l/J2558mbviL8v9suSrgbV7VM5L55kvJESSDRqtYrgupGnLyyJpALZx5Nts5DdsE3OumRKbzHzpNazyDwA8Uahs5IZsjOQ24A2IxjOxqQ5V5vW9LhUKFNJOWDDDD1XuO4rHzbyOl8VLSSRkDSdGMMuc4YH0OcH3NS/BuDR20SxRDZR17n3J7mp2qfBuyRx+HBwk91vcv8AH7f9m/SlKgaRXK/rSzWzQXkQOWjurNsdfz4m8H9nBNdUqNur62kkEEjwNJkMImaMvkbg+Gd8++KA5DwfgRi4tDwsL+TBNFfk9vJaxqP/AOw/rUba8xM15azRXMpae+WJw92TK0TSaGVrRF0QR46ZbO4x6jr/ADXx+GwVZ2hMs0rJBEsar4sjOSVQMe22ev8AWovlrjENxcywT8P/AAlyAs7LJHEwcBsCQSKMMwY99xk79aA5hFdG1sr5baZ1Y8UMM58dwyW+ohWLeYxa2Gky4JOO+MVs3PE50sr1YLseEstj4fhXb3JhZ5MOBOUUMrDfTk4x812KCazfxzD+GlYg+MI/CZmxnaTTnPf7q0OUuJWd5ZxGKGGJJg0i25WLPlcrq8Ndj5k64oDYntVsOGTYlnYQxzyGViJJs4d2bLbM2SSAdunauRctcedLuLwbpwJrS7kkzdPdsGWF5I3kjCBY5VIB8NcnYg9d+3TcZt1j1vNCIslS7SIEz0K6icZ9q1o4rKEIyi1iGHeMjwkGCAZGUjHbGSO3WgOVfTbi5TiFqjXDzNcRy6niuzPHIQpbVNBKoe3YdjtvtjGa7cKqd7x7h1iIpkWAfipFiEkAh8xY4LMwIzGCPMcnG1WxWyARuD6UB7SlKAUpSgFKUoBSlKAV8SRBhhgCD2NfdKAhbnhrR+aLdf5e4+PUe1QfHfDNs7KoDDSSQN8ahmrqRUXxXgwkBK4DHOR2YHqD/wB62LZNrxEm10yvOEop+G/sUZ+KQC2bVjODVBjbMmR61Y+YOWGVm0tpxuUfII+D3HvUpyfyKWYSPuB0OPLn2z9x/p810K2xt9HAyb8+VQS6LbZF3VUQYIVdR6AHAznHvU7ZcPWMerd2PX/wKyWtosa4Uf8Ac+5Pc1nrnynfEeEehx4q5lyyr87CzAie8ne3dS/hyRSPHIAQDLgx7lMAFsjAwCcVCWvCeDi5RIpSJY3tlCLNLpMkbGWAuM6XckscsTqyasvMXLTXEkUsM7W8sazR6giPlJgviDS+wbKKQexG4I2qG49yZILK5ittUk1xPHMjlkQxOohVXz3C+CGOBk6iAK1m4+eDXPCreWE28+GMKwRjXIytH4kjRggjBYv4mkndskDNSPDfqNZSxQyGXwvHzpWQEMPzDGC2MhQX8oJOCds5rUf6cJ+IglimaNYFt1Cqi6itv9i+IMHSw2YNq74xmtF/pRlI4zdSFIlCqDGpGFnMyEb7N5tJPUgDpvQFw4FxgXURkVSoEk0eDjOYpXiY7diUJqRqN4DwYWsRjDFgZJ5MkY3mleUjb0L4/SpKgFKUoBX584rw2V7h2WzljmTiCyOEtHYhPE2ka7YszBuulML1OMV+g6UBTfqdarJaKJLSW7jEqlxCxWaIb/mxgDLsucaduvpVDsbW9mjvYeHvxF7VrVwv40YbxtQwkTNgnKal7DfftXbsV5igONcEsUku7E8PsprU28E63bNC0QOqHSsbEj85zJk53O+fjDa8LubXhHDbuC3lN1ai6iaII3iFJzMFymNWFfQ3TuTXa8V7igOI8wcnyWY4arIXt4YJFkYW34tEuJDrkZoCRnUSQG3xgV5wTlBml4Sk0E0lv4vEJCs9uEVEdUaMNGGcRoXUlVYjr09e3YpigOFXPLhjtJNVo5SDjLOEEDMRa7a9C6cmIhQNvKcCu5W7AopUYBAwMYwMbDHb4rJilAKUpQClKUApSlAKUpQClKUArw0pQGrfWqOPOituPuAPf3rPGuMAbClKk38qNSXzsyUpSom0V4aUoAK9pSgFKUoBSlKAUpSgFKUoBSlKAUpSgFKUoBSlKAUpSgP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4100" name="Picture 4" descr="http://www.mhhe.com/biosci/genbio/enger/student/olc/art_quizzes/genbiomedia/0020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2628900"/>
            <a:ext cx="5707555" cy="428066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http://food.oregonstate.edu/learn/images/w25s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802" y="3886200"/>
            <a:ext cx="2362201" cy="23622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6427" y="7937"/>
            <a:ext cx="5562600" cy="645772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Tx/>
              <a:buNone/>
            </a:pPr>
            <a:endParaRPr lang="en-US" sz="2000" dirty="0"/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sz="2000" b="1" dirty="0" smtClean="0"/>
              <a:t>ICE IS LESS DENSE THAN LIQUID WATER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endParaRPr lang="en-US" sz="2000" dirty="0"/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sz="2000" dirty="0" smtClean="0"/>
              <a:t>Solid </a:t>
            </a:r>
            <a:r>
              <a:rPr lang="en-US" sz="2000" dirty="0"/>
              <a:t>water (ice) is </a:t>
            </a:r>
            <a:r>
              <a:rPr lang="en-US" sz="2000" b="1" dirty="0"/>
              <a:t>less dense</a:t>
            </a:r>
            <a:r>
              <a:rPr lang="en-US" sz="2000" dirty="0"/>
              <a:t> </a:t>
            </a:r>
            <a:r>
              <a:rPr lang="en-US" sz="2000" dirty="0" smtClean="0"/>
              <a:t>than liquid </a:t>
            </a:r>
            <a:r>
              <a:rPr lang="en-US" sz="2000" dirty="0"/>
              <a:t>water and floats</a:t>
            </a:r>
            <a:r>
              <a:rPr lang="en-US" sz="2000" dirty="0" smtClean="0"/>
              <a:t>.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endParaRPr lang="en-US" sz="2000" dirty="0"/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sz="2000" dirty="0"/>
              <a:t>Water expands when it freezes - </a:t>
            </a:r>
            <a:r>
              <a:rPr lang="en-US" sz="2000" b="1" u="sng" dirty="0"/>
              <a:t>Ice floats</a:t>
            </a:r>
            <a:r>
              <a:rPr lang="en-US" sz="2000" dirty="0"/>
              <a:t>.  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endParaRPr lang="en-US" sz="2000" dirty="0" smtClean="0"/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sz="2000" dirty="0" smtClean="0"/>
              <a:t>Floating </a:t>
            </a:r>
            <a:r>
              <a:rPr lang="en-US" sz="2000" dirty="0"/>
              <a:t>ice prevents rivers, lakes, and oceans from freezing solid.  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endParaRPr lang="en-US" sz="2000" dirty="0" smtClean="0"/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sz="2000" dirty="0" smtClean="0"/>
              <a:t>The </a:t>
            </a:r>
            <a:r>
              <a:rPr lang="en-US" sz="2000" dirty="0"/>
              <a:t>top ice </a:t>
            </a:r>
            <a:r>
              <a:rPr lang="en-US" sz="2000" b="1" u="sng" dirty="0"/>
              <a:t>insulates</a:t>
            </a:r>
            <a:r>
              <a:rPr lang="en-US" sz="2000" dirty="0"/>
              <a:t> the water below from the extreme cold.</a:t>
            </a:r>
          </a:p>
        </p:txBody>
      </p:sp>
      <p:pic>
        <p:nvPicPr>
          <p:cNvPr id="17416" name="Picture 8" descr="uw_emp_lg"/>
          <p:cNvPicPr>
            <a:picLocks noChangeAspect="1" noChangeArrowheads="1"/>
          </p:cNvPicPr>
          <p:nvPr/>
        </p:nvPicPr>
        <p:blipFill>
          <a:blip r:embed="rId2" cstate="print"/>
          <a:srcRect l="11864" r="5084" b="4413"/>
          <a:stretch>
            <a:fillRect/>
          </a:stretch>
        </p:blipFill>
        <p:spPr bwMode="auto">
          <a:xfrm>
            <a:off x="5718175" y="160338"/>
            <a:ext cx="3276600" cy="2835519"/>
          </a:xfrm>
          <a:prstGeom prst="rect">
            <a:avLst/>
          </a:prstGeom>
          <a:noFill/>
        </p:spPr>
      </p:pic>
      <p:sp>
        <p:nvSpPr>
          <p:cNvPr id="2" name="AutoShape 2" descr="data:image/jpeg;base64,/9j/4AAQSkZJRgABAQAAAQABAAD/2wCEAAkGBhQRERUSExARFRUVFRcRFRcYFRUZFxYZFxgXFBgWFhQdGyYgFxokGhQVHy8hJCcpMCwtFR8xNTAtNSYrLCkBCQoKDgwOGg8PGi4cHSQrLSoxKiwpLCspKywtLCksLC8sLSwsNSosLCksLC8sLC0sKSwsLDApLCwsLCosLCksLv/AABEIALMBGQMBIgACEQEDEQH/xAAbAAACAwEBAQAAAAAAAAAAAAAAAgMFBgQBB//EAEIQAAIBAwIDBAYIBAQFBQAAAAECEQADEgQhBTFBEyJRYQYyU3GB0hQVI1KRorHBQnKh8EOCktEHFiQzYjSTssLx/8QAGgEBAAMBAQEAAAAAAAAAAAAAAAECAwQFBv/EADARAAICAQIDBQgCAwEAAAAAAAABAhEDITESE0EEUWFx8CIygZGhscHR4fEUI7JC/9oADAMBAAIRAxEAPwD7HjRjTxRFb2YUJjRjTxRFLFCY0Y08URSxQmNGNPFEUsUJjRjTxXDxfjVnSpneuBR0HNmPgq8z+3WhEmoq3odeNEVlDx3W6lTcsWLensAFu21B3xAnIL0Eb8iPOpNL6M666oa7xO4hMnG2ixE7HIEDcQeXWp0W7MFm4vci39F9TTxRjWU13BNdpwHTiYZQe+byKFURsSTlImB/mpn9JtVpP/XaUdnMdvZMqOneUnb+nupvsxzuH34uP2+hqcaMai0Out30Fy06uh5EfoRzB8jXRFRZuqatCY0Y08URSyaExoxp4oilihMaMaeKIpYoTGjGniiKWKExoxp4oilihMaMaeKIpYoTGjGniiKWKExoxp4oilihMaMaeKIpYoTGjGniiKWKHiiKeKIrOzShIoiniiKWKEiiK5eIa4pCIoa424BJAAHNmI5Dp5kjzI5b/GTjhgyXmOKg95JPNw42YASYMExEb1ZJszc4p0yzFexVbZ4abID2d/voT/3fFsjyu/8Al15HoV6NLxa3cYKM1YzAdGWY5gEiCRB2BnY+FH4BS6S0ZyekfHl0drMjJ2OFpBzdzyHu8f8Aciq/gHomS/0vWxd1DbhTulkdFVeUj+nTeSefglv6dr7uqbe1pj2FgdC49Z/3/wAy/drTcZ1L27LNbAL90KDvzYAwsjIgEkKDvEVL09lGMEsr5kvdWy8uv6M6muuG6LJ7M2PpLWcOzXLASot4xjgCAeU4gb1r6xP/AC240q3wtz6WNT9LNyPtTNwqQU6p2Bx7LoPMVqeC6xrthHfHIyGjkCrFTtJg7bidjI6VjHHKKdu9TunLG2lCNaHXcthgVYAgiCCAQQdiCDzFZPhPEbt65ZS6Ue2e0OOC5Er3kNwRAKgR3QO9FXnH9Xdt2x2IlmYL6ubAQSWW3ILkQNvAk9KzZ9HH01jR3bKXBqLU9swHaPc7VC1wXlBHaTdxOx7pAiBR45SaadCMsaUlONuvXr4bNjcY4A+hc6zRDu87+n/gdRzZB0I57cunUHRcJ4mmptLetmVYfEHqp8CDXZorxe2jmAWVWOJDAEgEgMNiJ61kdBb+gcSOnG1jVg3bY6JcX1lHgD+6DpWyfEvE4XHkyTj7r+jez+JrooiniiKpZ1UJFEU8URSxQkURTxRFLFCRRFPFEUsUJFEU8URSxQkURTxRFLFCRRFPFEUsUJFEU8URSxQkURTxRFLFCRRFPFEUsUc6cUskSL1vzllBHvB3B8jXicXskwLyeUkAH+UnZvhNRMATJAJ8SBXl+6ApLbjw5z0AjqelCtyJbvGLK871vbnBBCjxYj1R5mKr73pXb/w8WH3mcIp9w3dvgu/jTixIlh17qD1QegjkT5/tUyaJR0E9SBFWXCtzNvI9tDl0XErC5XLmotG427bxiByTE7qAOh6knmTXl3j+kPO4GDbeq0HrsSIPw5V1tolPMA/ChtGDU2ivDNKtPXxOO36W2Vlc2cDcEAkgeD9BH3jHnvua3jfHrBs3WHMqXXvps4XukQ0gyAZG9Xn0ARA293Tzqq9ItEDor5AGXZMdh4CT+hqY8KZnlWTgd1scvoaF0uls3CURHUG8SDJa4w7JsugAbEztuN6v01Cai6GDWntWjtsZ7YfxK/qkKrRtO7HljWbva9DoNHaSHvXBplS2CN4jJn+6gCOxP/h1O1WXoxrQt3Uaa4Bbui7kEnuuhtoQ9okDIEAztIIMjqcJcXMqtNzpwYoLs6fF3afD16ZpjeXxFVr6pNPd3dRaunaFUKlwBndnuAj1xHPqp33qwFZr0k1QuX9Pp7QW5d7RnZZ7qILZJe6QDj6yACJOfxqJXVpWbRipSSk69fn+S10N1L9zt8rTIsrYMHIc1uNJ5hioAI6Lz3qx7dfvD9vxrP8Aohr1a01loW9auXVuWjEpFw7r962QVIYfeHLlWgmpV1roRwqLai7137yqt621pWNp7lm3baXsgAqFAANxS3qzkxYDnBO21Zr0z3s29eChZL9u5aKhgwsndVYHeSxyOw5x0ru41qO31a2bCpda3ZutckxbtksiqpYA/aMwYR0CmY61HHeKW7vBlCk5jsbbo21xHDboy9IKMB0OO01OPi5lNaGHasUF2biUtddO7+vz4G6tcWstyup7icTHjBgx58jXh4xZmO2t+/IYg+BfkD5EzUQXYBgDA6702W0dKsXuXr+yW5xWyvO6h8ACGY+5RJPwFejilkie2tR45r/vUCADkAPcIoIEzAnxjf8AGguRLb4tZbYXU+JiR4iYyHmNq8bjFkGO2TzMggfzNyX4kUjweYB9+9AaNulBcvX9ktzilled235AMCT7lEk/CvV4pZIntrUfzrt799vjUCADkAPcAKGAJkgE+Mb/AI0FyJbfF7JMC6nlJAnzUn1h5iRXj8Ysgx2yecEED+YjZfjFIxnnv796FMbDYeVBcvX9kr8UsgSb1vyhgSfcBuT7qE4pZIkXrfnLAEeRB3B8jUKgDkAPcIrj4txWzp07S8ygchIlifBRzJpVkOTirbSRYpxeyTAvJ5SQAf5Sdm+E0XOL2QYN1PODMebROI8zArJjiuu1g/6fTpZtHlcv828CE3/Rh51Uarh/EVuG0+qcGBcQ2nC22WYfYBSrjkBjBkGelTLhirk6M8eTJldYo8Xjsvq0fRDxSyBPbWo8c1/pvvRb4pZYbXU8wWAI96mCPiKyWj9GdSUW9Y4ndllDgXbYbmJgnI/vXl/i2s0u+r0qXrY53rO5UeLIeX4KKlRT2dlZZpwdZIuPwv7P8GsXjFkmO2TyMiD5K3Jj5A7V7c4tZXbtUJ8AciB4kCYHmdq4eHcWtam3nacOp2Pl5Mp5HyNdS7chHu2qtGyk2rTXr4kx4pZie2tR45rH61F9eWfvn/Rc+WlgTMCfGN/xps6E3L1/ZFlUOoO6Hpl/UggH9vjTZUl5clI69PIjcH8QKIq9UdI9YfymPx3/AFFTVyWruQRvGD+IM/35V1CjLRdntV78YVXdCrStwWlCgsWJtLeJA6AKx/0+JAqwrjv8NtsSSm5YXJDMpyCdnOQII7gxjkRzqCRdLxi3cuPbRpa2SG227rYNB8mBH6TU1ywGQo3Jgyn3NIP9DUdrTqhYqCMiWIyaJJLEhSYUkkkwBJO9SZVairaMn6AcNBLpdY9ppbgt4DYHHMo7fe3ZgIj1RM7VoeI8MC3BqgYKMLlwHIqVVCjMFAJzCHboceU71R8cDaPULr7allIFvUoOqbAOPMQP9I6E1rdJrEuoty2wZGEqR1/vw6b1eblvZzYElHlPdfboyRtWgt9pkMMe0y6YxllPhG9VvC+FDtDqWMs7NcQDIKquAASrAHMoBM7AkwOtVdvXXO1FrtG7P6UViftYyPcJ9nPSJw6xtWqmueGS7ryO6eGcWnNVpZTajQJp730rKEl+1yyIXtCveSBtLhcp2gk7Rva6vWLaQ3HaFXmdz1AAAG5JJAgeNSVluD8QuPcsI1xik3IE/aHFWx7c/wAUD3d6Jmk8lNJ9RDDkkpOGy18vS1+Hii24LwXsZdjNxpygnBMnLlbYO8SRufDpyrJce4Qv07T6a2xKki/cU74JbZ2Cg/dOT7HflvyrZca4zb0tlrtw7DYDqzdFXzP9Nz0rOejGhcm5q74+21G8fct/woPDYD4Bes1vGUtW2cOZKVYl5vy/nY0eVGVR5UZVQ6bJMqMqjyoyoLJMqMqjyoyoLJMqMqjyoyoLJMqMqjyoyoLOPjvG10to3G3PqovV2PJR+58Ko9L6G39Qw1GqdM3HqnL7BZmEXllHidj4muRrQ4hr7gN+0lvSgqquA2Z3DvgWHdBG7cu6tbltCG0/YhyQbXZB5kkY45T18fOpmqhS3MsD5mXjl7qenX4118Do0+sS4CUuI4BglWDQfAwaj1vDrd6O0TKJgyQRPMSCDBgbeVZLTaS82pvWV1P0a9aS3iES2yX0YMQxV1JhWDLCwV8TkK0nA9PeRCLz5HKVly5AgCC5AnvBjy2mPIZxTlC5aeB3Tax5P9bvxK30rJB0ti02LXLptKqsVxAtOwuHEg4p2ew5EkDwq4XilsXBYNybkQe625xyjKMcse9jMxVTxP0ba9dcymFwqWaWFxAoAKpA/wDGQZEE+W/dw70a02nINmyqYzEFokggsQTBcgnvHcg86mE27UlSWxGWEY1KErb3MT6R6K9oNV9IsqEF135R2TwA62nQAYMVDweRK7EEgVreDcZTVWlup12YdVYc1P8Ae4INdvGOHm8q4soZHzGQJU7FYMctm51krejbh+tQFgberkNAhVugyIHh3gPPI+FXU3N0103OOeOOBKcXo3TXdezX58/BmuyoyqPKjKoNLI8qMqjmiakqe6F9k8lj47A/ERVgrVVMIMj3kDnP3l8/LrXTZ1Ejn/fjVmrKxdaHdNeNXIL25+B/b+/fTG9UcJfjR65pMqRrlR51dIyciVoIIIBB2IPIjwIrLXtDqNCzPooe08s1hpOJ+9b3k+7ntG/TRm576ja51OwA67c//wAq6VGORKWuzXUyOi1li5YyF0rrl1X0ku0Ldk3IIEwGXsSU7IHl0mvoPCNQ9yyrOBkZDY8pBI5SYMAEidiSOlZ/UcHs35N20rTsCRDdeR2YDf8ApXB/yPYHqPqLfktyB/UGs2obLQvHJnVN1L41+zUekGte1aBSASwBJAJCwSWVCRmRA28CT0rB3ddZsJpBpSbmtt5G4U+0Nw3UY3RecbXMrhVtj3Su0RVqvoPppl+2ufz3Cf0Aq40XD7dkRatog64iJ955n409lLayeLPK69lPxv8ASKrR8Hu37o1OtZWZd7dkf9u313G8n8eW5PTQ5VHNE1Vuy0IKC0+fVkmVGVRzRNQaEmVc44jbkDtEkh2G/MWjjcP+UkA+FSTVLqvR3M3D2kZuGHd9VGDC+nP/ABO1umehZdjjvAL1LkgEbggEHxB3FezVHqOBF3vMXWLq4QEggB0YAwd4Cld/H4Umv9GVuM7dwFswvcHdmzbsoBvyVreYjqdoImhJfzRNVfGOF9vj3ykZAwOYMMBzERct2m9ykdagTgrC5ZcupFsd6U3YsLoumZ5MbuUGQMfOQILm1eDKGUgqwDAjkQRIIPhBpNZqOztu/wBxGf8A0gt+1U2i9H+zNkllPY20tgAMolM+8oDQC2QymZx61Nd4f2Wiaysd3TskgRkRbILR4kyfjUoiTpOjn9FfRazf4faN22huMzX1uFFZ0bPYqSD0USOoJrU6LTJprIUuAqySzFVEsxY+AUSxgVT+jWqYcLtPaXN1tEKu5kqzDkNzyJgc4jrVbxjU6rsTqr/Y9naYdnZFp1uXWZhaDOWc4HvmFxPOSfCcjlwuu/Yt2SMGoJutFqaQcHttfGpDsSYcAFShOHZhwYn1DETHWK4uPa66NTYsWXhnS5diFiLbWgWuEg9yLkQNyT+FlwjQmzbCEgnJmMeqCzFiF8t/3qgT0butc3e5aaWz1Ft07S4pMhRIaJOJMjaNuhrLmyXC2r/B1rDB8dSqtvE1YuAkgEGNiJEjqJ8Kx/G9H9C7TUpr1tPLNg1pHN7NiRbdZzuMWOKlYImN96uuD+jy6ZmYXHckYy2OW7ZkuwE3GJ/iPn4klr/A7Z1A1LMZWHghYBVCgbIiQApO0xO/jOuitJ9Dm10bRz8A1F5nbI3mTCSbiYkPI2XujplI5CByneu/4l3kGkBNxVuJettbEjItvsBz9XJv8tamxqFdQyMrKeRUggxtsRtWB9MuBtb0924wt91iwuSTcftHjEiNtm336beWMOLG4x31Nu1cGfFkk2o1F0u/Q1dq9kob7wDfiJ/enyrl0Kxatg8xbQfgoFTTWpyp6CTRNLNE0IsaajPdOQ+I8fEjz/WKaaJqSHqSu0wRv194NGVQWWxOPQ7r+pH7j4+FOdvd+laozbHJryvAaKsVPHaBJpLadTz/APj5D/elyyM9By8z4+4fr7hUk1nJ9C8V1GmiaWaJrM0saaJpZomgsaaJpZomgsaaJpZomgsaaJpZomgsaaJpZomgsaaJpZomgsaaDvz5daWaJoCk9BuIPauPoCki27kNvIU94EiIxJ8+dwVouLcOt6sYdqs22MgYPGSlSGQ8jBMTy/EVlvSSxdssNbpjjcRClzuhpQj1seTY84PgPCr/ANFdBaFsXrV+5ezTHJ8AeebZBVHezJJnl089G/8A2tH+THA6/wBT6fbp+i3v31s2izE42136mAI+Jqm47xv/AKK5qLZuKLJm6shbkJuyBhIDGVIIO4671fugYEEAggggiQQeYI6is5xT0TtZi5Z0yTGF1FIQXF/hyWQjlSNst9+fSsXPhVpWzvhBTkot0i809u4LIVnBuhMS0bZxExAkT5Cay+o4hetW72m1Nq85uWWawwIdXYLDWy6gYHLFhkAIbntA0nCbDW7KrcO4knecRJIXLrisCfKo9Tpk1IVkuiUJxdCrRIEqeYPT8BVXklw+ytXqXjjhx1J3FaWiH0fXs9Irybjsna3IG7XMRmFWBHeUqB5b7zWU47x/6d2OkCgM14PcxYsOzVQ3PEb95pEc0rUcU1i6DSFh3sYAyO7M7SSYiT3maBHLoOVBwCxcuu+tviLl4Qi79y30AnlMD4DzNbw93ilv+Tg7U05cqGz/AOf52L+aJpZomqF7Foqu+tG9l+cfLR9aN7L84+WrUzPmIsaKrvrRvZfnHy0fWjey/OPlpTHMR3usj+9vMV6L5HrA+8CR+HMVX/Wjey/OPlo+tG9l+cfLUq0VcossBdXoy+6f7ile4T3QfeR08p8T/T8K4DxInnaH+sfLXo4mR/hD/WPlq1sra7/oWAEV7Vd9aN7L84+Wj60b2X5x8tUpmnMiWNFV31o3svzj5aPrRvZfnHy0pjmIsaKrvrRvZfnHy0fWjey/OPlpTHMRY0VXfWjey/OPlo+tG9l+cfLSmOYixoqtbixAk2wB4m4B/XGoD6SJy+y/95P9qcLIeWK3Zc0VWJxctuLYPuuA/otN9aN7L84+WlMcyJY0VXfWjey/OPlo+tG9l+cfLSmTzEWNFV31o3svzj5aPrRvZfnHy0pjmIsaKrvrRvZfnHy0fWjey/OPlpTHMRY1nNXwi9py1zROQr73LIMTvztn+E9NoInY9KsvrRvZfnHy0fWjey/OPlqVaM58E/Pv6lDb9JWfBL992PaBDp3tLbK7NDPqCwDgQB3sZJBiYre8DslbKgkHmRDZBQSSqhusAgfptWX1jJeEXNMj+9hI9xxkfCqpvR6xMrauJ/LfI/VTVOVFzc9ma/5maONYmlJLrqn9mjX+mPE0taZ1O9x1C27fIuxZVUGdlTIjJjsBNZ/Telyae9eTAXrhFoWxYbJHgPMtEggmDsdojrHAvo9YmWs3H/mvk/ooq20dxbQi3pkQeTCT7zjJ+NS8UOJS3ZC7ZncHjVRT82/t4Edrhl3VXBf1pHd3t2B6iebeJ/Hz8KvarvrRvZfnHy0fWjey/OPlqztmcOCH76ssaKrvrRvZfnHy0fWjey/OPlqKZpzEcmVGVJlRlVznsfKjKkyoyoLHyoypMqMqCx8qMqTKjKgsfKjKkyoyoLHyoypMqMqCx8qMqTKjKgs9uXgoLEgAbknkKpH46bpYJes2LS7tevMF25dxTzPlBPurq4ZpRxDUYM0WLfejcdsVIBg/dGQnyI8ZGi4Uti7fONtl7OGVZXAFZsBuzA+zcBYAPTfmDF6pOysIvL1qP1f6RnuB+jtq89trzm/2uUSzKVgFpIB5bQRtBIqfhvo1ptS+qXsgilUFnFjlagOhYmTi5cTBnYAeIq79GQxu6m46ENddLhkMMIQWuykgSR2QYkbTc/GTjOquW7+nVGxF58BAWC4DXX7SRJHZW2iOo90YwU43Gb1O/LjwSaeOCS+f3KThn/D1cTmbtp+7iyupMx3iQNscuXI8/KqxdXfsKrXPtrTAsGX/ALigcyw8uv61s+KcRyJsWywuSq5chMC4bYub4sbYJBiN+YNU7Xb2mdUutpLfbZRcQTfYL3irhlxbmJcfESZplySiuN7d36Iw9jxZG4Q9mXRrbruuvyvuItPqluKGRgQev7eRqTKqjVaQ6cDVW4Nstjftrth3iEuBP4MhBjpO2xEWSXAQCDIIkHxBq6ppNdTjfFCbxz3Xy814EuVGVJlRlQWPlRlSZUZUFj5UZUmVGVBY+VGVJlRlQWPlRlSZUZUFj5UZUmVGVBY+VGVJlRlQWR5UZUk0TUlLHyoypJomgsfKjKkmiaCx8qMqSagv6vEhQrMxBaFx5CASSxAG5A57z74Czqyoyrjv8QRA0kEorOV2nurkR74I/EV79OXtOzBloYmOmOGx8++KE6nXlRlXMdYkxms77TvswQ7fzMo95FI/EUEd6ZcW9t4YgkT8BQanZlVdx7WFLJj1m7g+PP8ApNTnX2/vrsQvPqZAHnJBHwPhXLrbp+k6YC2bsOXFsFQXIiBLbDfx2qVS1ZSabXCt3S+bovfqZdNb0t2w5tssI5Mm3cW4kt2lsmB31QgiCDA3mK7/AEeKWNMxLSBduM1yJN1ncsW25ks+MD7sV5Y4jqMi2osi1aglllbgAgYxcXd3LbFcY39xPez2r9k74pyJPcKFDO8jukEDnt8K5pwnfEneh7OKeJQWNxqnv1ordbxW7fcWtPbvLiM7rkrbAkEJbVjORJ7xgQAu53ijjOjuHF3BbC2MXVwgt3QCHuSSMZn1h0keRbUej2X2trU3+0MSReK27qz6rKoxiCYZRIJ5mprIF2z2Bvq11dyZLQUfIAkwXCwqk89t4NUmnLFUtzbDOOPPxY1ce9q6XUfgPCdNaRWsrbYicrklnZj67M7SxYzuSZ38KXg/Azauvedle4UFsP3i2IZnJJb1ZJEqu3dHwqNHprl65fC6m5ZvW7httaQqLVxFClX3QuAyvGSkFTt036OOXmtaM2mYXLxK4qWZhBvLHaORJtqPWZokK1axk1D23Rzzgnkaxe0ea3hxsXgFUXrWot3bT2zCusntAweO8ssQZ3GSkE71nPR68wVrL7PabEiZ2PSeu4P9K1wXToE0zXCzK2zJIwLsQASp+zBLYhSeUe+s7xTSrZ4gVQQr2FaPMGJJ6nunc+NXXG5u9uhydp5SxwlFe1dPyd/x9TqyoypJomrnLY+VGVJNE0Fj5UZUk0TQWPlRlSTRNBY+VGVJNE0Fj5UZUk0TQWPlRlSTRNBYk0TSzRNSUsaaJpZomgsaaJpZomgsaagv6fIhgzKwBWVjkYJBBBB3APLaPfUs0TShZzXeHK2UlobLaRALp2bMNpnH4bnamt6MK+ct/GQJGILlSxG07lQdz1NTzRNKJ4mcx4cnadpvlkH57SBiBHhMNHiAaWzwxV5M85rcmVmVBAk47yDBmT8d665omlDiZzWOGokROzBx6o5ZACQJI755yfOo9VrDZ1OnvBC5VmXEEKWyGMAnYHc867Zrg43pe0tEASR3h5xzH4E1KRSbdX3a/LU2+m4it/7N7JC3ELKGIIZdpBA9U7g9fftVBo7N57drTBlFu5fuXu1bvXDaDtqETAiDc9VSzEiF5E1Y8K4hp1s276I03BiFXJipUZOqgtCqMekcl8qTR8Y07OTpFS4wBLGXRVBMwuSxJP3RG29cLeXGk5OtT6OH+PmbWKLdrT6+Pl3/AFHOg1St2Nm6bVuZFw27TwD32IBI+0NwsAIxA6GN09Hkye4O0BTS3DZRu7LzaUl2YbQM3XYQShO0RXTe40/badUAwvhWUFd2/iuDLLulEhuRmete6bQ6dTc04uMWdOzKk7hQpIRWCgSA5MGTBk7V0ShHJUn9Pyckcs8XFBaXoxdW1uyrau2wYSSWLZWrYdgbtzu7xKyd9vITUeqYPgz3DZa9bVXTBmgTAM/4clolvEdQa5eLcEZFdTqLh0+oDW76sls4llxzR1UFJAxMgjkRBrtvcO+laaXNxXCuqXElXhWlGC8juqnEgg+EGqSljnLlyTfibY4ZcUFmg0r09dOgp0uk0123bTSIhlCCiogBdiiEqCO0OS84Mc6pOOXMuJPH+HZVD7ycv/tXfw/U/bDVai5bcjSc1ELbCtk7BZMM5YDn/AAKoeHXDcNzUMO9ecvHgu8D+/AVphmpx4o+R5/b8csU1jlvv6+JYTRNLNE1ocdjTRNLNE0FjTRNLNE0FjTRNLNE0FjTRNLNE0FjTRNLNE0FjTRNLNE0FiTRNLNE1JUaaJpZomgGmiaWaJoBpomlmiaAaaJpZomgGmiaWaJoBpomlmiaA59HqV0twi5bD6a4wZlK5dm/LMDwgx5jboJ0VlhrNUGbezat3FRQWxJZ0Ad22BBRZVRIiTVIygiCAQdiKg0l2/pZOneUO5tPusnqp6H8POaSipKmXw5p4Hpt4br+DTcb0zm6CouBra/9MUSQGZSjTsQNtobaPjXtrQLpWQILt66Q1xnu3mMk91nOxGRmNlAA2265TS+k1y0IN25Z5BkNrtA/Qut1nlHO55FZA99XWm9ItI5YXb5ZBiUz7QvJnMBgJx2XYmuOcMkJOML169D28fauzZccZZHFKPS6k9vJ+PzO7g9i5fuLq7j2Vl+4iEsyqoKi2bpIBYyWZQvPbzqS5xXV2y7NpTdQZE4taQoATBTJvtVxAJ5H9BneIcU0PaZ6eyxcxn2VlVDwQwORAKttGQBMH3QvEeIajV7XSLVr2aHdv526/wB7V1cMnFJ93yPMn2rGpNwV+H7YnEuLtrCbKi2trIPda2pHaEbhZPrQeu0842E9CgAQOQ2FR2rQUBVAAHSnmpiuFUjlnJzm5y3fyXgvIaaJpZompIGmiaWaJoBpomlmiaAaaJpZomgGmiaWaJoBpomlmiaAaaJpZomgPKKKKAKKKKAKKKKAKKKKAKKKKAKKKKAKKKKAKKKKACKi+jr9xP8ASP8AavaKkih1Ecq9ooqCQooooAooooAooooAooooAooooAooooAooooAooooD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6148" name="Picture 4" descr="http://worldoceanreview.com/en/files/2010/11/k1_g_wasser-molekuele_e_en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3940175"/>
            <a:ext cx="4574148" cy="29178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sz="5400" b="1" dirty="0" smtClean="0"/>
              <a:t>pH</a:t>
            </a:r>
            <a:r>
              <a:rPr lang="en-US" sz="5400" b="1" dirty="0"/>
              <a:t>: 0 -14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19200"/>
            <a:ext cx="8839200" cy="5638800"/>
          </a:xfrm>
        </p:spPr>
        <p:txBody>
          <a:bodyPr/>
          <a:lstStyle/>
          <a:p>
            <a:pPr marL="0" indent="0">
              <a:buNone/>
            </a:pPr>
            <a:r>
              <a:rPr lang="en-US" sz="2400" b="1" dirty="0" smtClean="0"/>
              <a:t>pH</a:t>
            </a:r>
            <a:r>
              <a:rPr lang="en-US" sz="2400" b="1" dirty="0"/>
              <a:t>:</a:t>
            </a:r>
            <a:r>
              <a:rPr lang="en-US" sz="2400" dirty="0"/>
              <a:t> A measure of </a:t>
            </a:r>
            <a:r>
              <a:rPr lang="en-US" sz="2400" dirty="0" smtClean="0"/>
              <a:t>a solution’s </a:t>
            </a:r>
            <a:r>
              <a:rPr lang="en-US" sz="2400" b="1" dirty="0" smtClean="0"/>
              <a:t>acidity</a:t>
            </a:r>
            <a:r>
              <a:rPr lang="en-US" sz="2400" dirty="0" smtClean="0"/>
              <a:t> </a:t>
            </a:r>
            <a:r>
              <a:rPr lang="en-US" sz="2400" dirty="0"/>
              <a:t>or </a:t>
            </a:r>
            <a:r>
              <a:rPr lang="en-US" sz="2400" b="1" dirty="0" smtClean="0"/>
              <a:t>alkalinity (basic)</a:t>
            </a:r>
            <a:endParaRPr lang="en-US" sz="2400" dirty="0"/>
          </a:p>
          <a:p>
            <a:pPr>
              <a:buNone/>
            </a:pPr>
            <a:r>
              <a:rPr lang="en-US" sz="2000" b="1" dirty="0" smtClean="0"/>
              <a:t>				pH </a:t>
            </a:r>
            <a:r>
              <a:rPr lang="en-US" sz="2000" b="1" dirty="0"/>
              <a:t>scale: 0-14</a:t>
            </a:r>
          </a:p>
          <a:p>
            <a:pPr>
              <a:buNone/>
            </a:pPr>
            <a:r>
              <a:rPr lang="en-US" sz="2000" b="1" dirty="0" smtClean="0"/>
              <a:t>		0 </a:t>
            </a:r>
            <a:r>
              <a:rPr lang="en-US" sz="2000" b="1" dirty="0"/>
              <a:t>= Very Acid		</a:t>
            </a:r>
            <a:r>
              <a:rPr lang="en-US" sz="2000" b="1" dirty="0" smtClean="0"/>
              <a:t>	 14= </a:t>
            </a:r>
            <a:r>
              <a:rPr lang="en-US" sz="2000" b="1" dirty="0"/>
              <a:t>Very Basic</a:t>
            </a:r>
          </a:p>
          <a:p>
            <a:pPr>
              <a:buNone/>
            </a:pPr>
            <a:r>
              <a:rPr lang="en-US" sz="2000" b="1" dirty="0" smtClean="0"/>
              <a:t>			</a:t>
            </a:r>
            <a:r>
              <a:rPr lang="en-US" sz="2000" b="1" smtClean="0"/>
              <a:t>	</a:t>
            </a:r>
            <a:r>
              <a:rPr lang="en-US" sz="2000" u="sng" smtClean="0"/>
              <a:t>Pure </a:t>
            </a:r>
            <a:r>
              <a:rPr lang="en-US" sz="2000" u="sng" smtClean="0"/>
              <a:t>Water </a:t>
            </a:r>
            <a:r>
              <a:rPr lang="en-US" sz="2000" u="sng" dirty="0" smtClean="0"/>
              <a:t>is neutral. </a:t>
            </a:r>
            <a:endParaRPr lang="en-US" sz="2000" b="1" u="sng" dirty="0"/>
          </a:p>
        </p:txBody>
      </p:sp>
      <p:pic>
        <p:nvPicPr>
          <p:cNvPr id="19461" name="Picture 5" descr="ph"/>
          <p:cNvPicPr>
            <a:picLocks noChangeAspect="1" noChangeArrowheads="1"/>
          </p:cNvPicPr>
          <p:nvPr/>
        </p:nvPicPr>
        <p:blipFill>
          <a:blip r:embed="rId2" cstate="print"/>
          <a:srcRect l="2542" r="847"/>
          <a:stretch>
            <a:fillRect/>
          </a:stretch>
        </p:blipFill>
        <p:spPr bwMode="auto">
          <a:xfrm>
            <a:off x="533400" y="2971800"/>
            <a:ext cx="7924800" cy="3037840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897875" y="6249154"/>
            <a:ext cx="7543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0-6 ACID                               7 NEUTAL                          8-14 Base</a:t>
            </a:r>
            <a:endParaRPr lang="en-US" b="1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0" y="914400"/>
            <a:ext cx="4114800" cy="4525963"/>
          </a:xfrm>
        </p:spPr>
        <p:txBody>
          <a:bodyPr/>
          <a:lstStyle/>
          <a:p>
            <a:r>
              <a:rPr lang="en-US" sz="2400" dirty="0" smtClean="0"/>
              <a:t>Based on a scale of 10</a:t>
            </a:r>
          </a:p>
          <a:p>
            <a:pPr marL="0" indent="0">
              <a:buNone/>
            </a:pPr>
            <a:endParaRPr lang="en-US" sz="2400" dirty="0" smtClean="0"/>
          </a:p>
          <a:p>
            <a:r>
              <a:rPr lang="en-US" sz="2400" dirty="0" smtClean="0"/>
              <a:t>An acid with a pH of 1 is </a:t>
            </a:r>
            <a:r>
              <a:rPr lang="en-US" sz="2400" b="1" i="1" dirty="0" smtClean="0"/>
              <a:t>10 times </a:t>
            </a:r>
            <a:r>
              <a:rPr lang="en-US" sz="2400" dirty="0" smtClean="0"/>
              <a:t>more acidic than a substance with a pH of 2</a:t>
            </a:r>
          </a:p>
          <a:p>
            <a:endParaRPr lang="en-US" sz="2400" dirty="0" smtClean="0"/>
          </a:p>
          <a:p>
            <a:r>
              <a:rPr lang="en-US" sz="2400" dirty="0" smtClean="0"/>
              <a:t>A base with a pH of 12 is </a:t>
            </a:r>
            <a:r>
              <a:rPr lang="en-US" sz="2400" b="1" dirty="0" smtClean="0"/>
              <a:t>10 times </a:t>
            </a:r>
            <a:r>
              <a:rPr lang="en-US" sz="2400" dirty="0" smtClean="0"/>
              <a:t>more basic than a substance with a pH of 11</a:t>
            </a:r>
            <a:endParaRPr lang="en-US" sz="2400" dirty="0"/>
          </a:p>
        </p:txBody>
      </p:sp>
      <p:pic>
        <p:nvPicPr>
          <p:cNvPr id="7170" name="Picture 2" descr="http://www.kirkscarpetcare.com/images/ph_scal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14638"/>
            <a:ext cx="3928431" cy="673877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9487421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 Scale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8839" y="1195157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Acids are substances that have </a:t>
            </a:r>
          </a:p>
          <a:p>
            <a:pPr marL="0" indent="0">
              <a:buNone/>
            </a:pPr>
            <a:r>
              <a:rPr lang="en-US" dirty="0"/>
              <a:t>a higher H+ ion than 0H- </a:t>
            </a:r>
          </a:p>
          <a:p>
            <a:pPr marL="0" indent="0">
              <a:buNone/>
            </a:pPr>
            <a:r>
              <a:rPr lang="en-US" dirty="0"/>
              <a:t>concentration.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Bases are </a:t>
            </a:r>
            <a:r>
              <a:rPr lang="en-US" dirty="0"/>
              <a:t>substances that have </a:t>
            </a:r>
          </a:p>
          <a:p>
            <a:pPr marL="0" indent="0">
              <a:buNone/>
            </a:pPr>
            <a:r>
              <a:rPr lang="en-US" dirty="0"/>
              <a:t>a higher </a:t>
            </a:r>
            <a:r>
              <a:rPr lang="en-US" dirty="0" smtClean="0"/>
              <a:t>OH- ion </a:t>
            </a:r>
            <a:r>
              <a:rPr lang="en-US" dirty="0"/>
              <a:t>than </a:t>
            </a:r>
            <a:r>
              <a:rPr lang="en-US" dirty="0" smtClean="0"/>
              <a:t>H+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concentration.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pic>
        <p:nvPicPr>
          <p:cNvPr id="4" name="Picture 2" descr="http://t0.gstatic.com/images?q=tbn:ANd9GcTG2qszOGOLv1Ys6o1DULtrogCZhxRGKuPllmHdJJbJfgh4EVNuafYShjLxJw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1214437"/>
            <a:ext cx="2590800" cy="5297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 descr="http://www.tusculum.edu/faculty/home/ivanlare/html/notes/Image12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5181600"/>
            <a:ext cx="4458389" cy="159399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872873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/>
          <a:lstStyle/>
          <a:p>
            <a:r>
              <a:rPr lang="en-US" sz="5400" b="1"/>
              <a:t>Water = H</a:t>
            </a:r>
            <a:r>
              <a:rPr lang="en-US" sz="5400" b="1" baseline="-25000"/>
              <a:t>2</a:t>
            </a:r>
            <a:r>
              <a:rPr lang="en-US" sz="5400" b="1"/>
              <a:t>O</a:t>
            </a:r>
            <a:r>
              <a:rPr lang="en-US"/>
              <a:t> 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" y="1447801"/>
            <a:ext cx="4876800" cy="4724400"/>
          </a:xfrm>
        </p:spPr>
        <p:txBody>
          <a:bodyPr/>
          <a:lstStyle/>
          <a:p>
            <a:pPr>
              <a:buNone/>
            </a:pPr>
            <a:r>
              <a:rPr lang="en-US" sz="3200" dirty="0"/>
              <a:t>Oxygen and Hydrogen are bonded together by </a:t>
            </a:r>
            <a:r>
              <a:rPr lang="en-US" sz="3200" b="1" dirty="0"/>
              <a:t>Covalent Bonds</a:t>
            </a:r>
            <a:r>
              <a:rPr lang="en-US" sz="3200" dirty="0"/>
              <a:t> </a:t>
            </a:r>
          </a:p>
          <a:p>
            <a:pPr>
              <a:buNone/>
            </a:pPr>
            <a:endParaRPr lang="en-US" sz="3200" dirty="0" smtClean="0"/>
          </a:p>
          <a:p>
            <a:pPr>
              <a:buNone/>
            </a:pPr>
            <a:endParaRPr lang="en-US" sz="3200" dirty="0"/>
          </a:p>
          <a:p>
            <a:pPr>
              <a:buNone/>
            </a:pPr>
            <a:r>
              <a:rPr lang="en-US" sz="3200" dirty="0"/>
              <a:t>O and H </a:t>
            </a:r>
            <a:r>
              <a:rPr lang="en-US" sz="3200" b="1" dirty="0"/>
              <a:t>share</a:t>
            </a:r>
            <a:r>
              <a:rPr lang="en-US" sz="3200" dirty="0"/>
              <a:t> some electrons</a:t>
            </a:r>
          </a:p>
        </p:txBody>
      </p:sp>
      <p:pic>
        <p:nvPicPr>
          <p:cNvPr id="2055" name="Picture 7" descr="wate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94287" y="1371600"/>
            <a:ext cx="4049713" cy="455361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90600"/>
          </a:xfrm>
        </p:spPr>
        <p:txBody>
          <a:bodyPr/>
          <a:lstStyle/>
          <a:p>
            <a:r>
              <a:rPr lang="en-US" b="1"/>
              <a:t>Water is a </a:t>
            </a:r>
            <a:r>
              <a:rPr lang="en-US" b="1" u="sng"/>
              <a:t>Polar Molecule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371600"/>
            <a:ext cx="9144000" cy="5486400"/>
          </a:xfrm>
        </p:spPr>
        <p:txBody>
          <a:bodyPr/>
          <a:lstStyle/>
          <a:p>
            <a:pPr>
              <a:buNone/>
            </a:pPr>
            <a:r>
              <a:rPr lang="en-US" sz="2000" dirty="0" smtClean="0"/>
              <a:t>	Oxygen </a:t>
            </a:r>
            <a:r>
              <a:rPr lang="en-US" sz="2000" dirty="0"/>
              <a:t>atom is bigger than Hydrogen atoms.  Oxygen has 8 protons – it pulls the electrons close and becomes a little negative</a:t>
            </a:r>
          </a:p>
          <a:p>
            <a:endParaRPr lang="en-US" sz="2000" dirty="0"/>
          </a:p>
        </p:txBody>
      </p:sp>
      <p:pic>
        <p:nvPicPr>
          <p:cNvPr id="4101" name="Picture 5" descr="water"/>
          <p:cNvPicPr>
            <a:picLocks noChangeAspect="1" noChangeArrowheads="1"/>
          </p:cNvPicPr>
          <p:nvPr/>
        </p:nvPicPr>
        <p:blipFill>
          <a:blip r:embed="rId2" cstate="print"/>
          <a:srcRect b="11111"/>
          <a:stretch>
            <a:fillRect/>
          </a:stretch>
        </p:blipFill>
        <p:spPr bwMode="auto">
          <a:xfrm>
            <a:off x="4419600" y="2514600"/>
            <a:ext cx="4724400" cy="4343400"/>
          </a:xfrm>
          <a:prstGeom prst="rect">
            <a:avLst/>
          </a:prstGeom>
          <a:noFill/>
        </p:spPr>
      </p:pic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304800" y="2819400"/>
            <a:ext cx="41910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 b="1" dirty="0"/>
              <a:t>POLAR</a:t>
            </a:r>
            <a:r>
              <a:rPr lang="en-US" sz="2400" dirty="0"/>
              <a:t>: it has 2 ends, like the poles</a:t>
            </a:r>
          </a:p>
          <a:p>
            <a:pPr marL="342900" indent="-342900">
              <a:spcBef>
                <a:spcPct val="20000"/>
              </a:spcBef>
            </a:pPr>
            <a:r>
              <a:rPr lang="en-US" sz="2400" dirty="0"/>
              <a:t>- a </a:t>
            </a:r>
            <a:r>
              <a:rPr lang="en-US" sz="2400" b="1" dirty="0"/>
              <a:t>negative</a:t>
            </a:r>
            <a:r>
              <a:rPr lang="en-US" sz="2400" dirty="0"/>
              <a:t> end </a:t>
            </a:r>
            <a:r>
              <a:rPr lang="en-US" sz="2400" b="1" dirty="0"/>
              <a:t>(O)</a:t>
            </a:r>
            <a:endParaRPr lang="en-US" sz="2400" dirty="0"/>
          </a:p>
          <a:p>
            <a:pPr marL="342900" indent="-342900">
              <a:spcBef>
                <a:spcPct val="20000"/>
              </a:spcBef>
            </a:pPr>
            <a:r>
              <a:rPr lang="en-US" sz="2400" dirty="0"/>
              <a:t>- a </a:t>
            </a:r>
            <a:r>
              <a:rPr lang="en-US" sz="2400" b="1" dirty="0"/>
              <a:t>positive</a:t>
            </a:r>
            <a:r>
              <a:rPr lang="en-US" sz="2400" dirty="0"/>
              <a:t> end </a:t>
            </a:r>
            <a:r>
              <a:rPr lang="en-US" sz="2400" b="1" dirty="0"/>
              <a:t>(H)</a:t>
            </a:r>
          </a:p>
          <a:p>
            <a:pPr marL="342900" indent="-342900">
              <a:spcBef>
                <a:spcPct val="20000"/>
              </a:spcBef>
            </a:pPr>
            <a:endParaRPr lang="en-US" sz="2400" dirty="0"/>
          </a:p>
          <a:p>
            <a:pPr marL="342900" indent="-342900">
              <a:spcBef>
                <a:spcPct val="20000"/>
              </a:spcBef>
            </a:pPr>
            <a:r>
              <a:rPr lang="en-US" sz="2400" dirty="0"/>
              <a:t>It is called the Mickey Mouse Molecule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457200"/>
            <a:ext cx="6934200" cy="5943600"/>
          </a:xfrm>
        </p:spPr>
        <p:txBody>
          <a:bodyPr/>
          <a:lstStyle/>
          <a:p>
            <a:pPr>
              <a:buNone/>
            </a:pPr>
            <a:r>
              <a:rPr lang="en-US" sz="2000" b="1" dirty="0"/>
              <a:t>O is “stronger</a:t>
            </a:r>
            <a:r>
              <a:rPr lang="en-US" sz="2000" dirty="0"/>
              <a:t>” and pulls most of the electrons toward it.  </a:t>
            </a:r>
          </a:p>
          <a:p>
            <a:pPr>
              <a:buNone/>
            </a:pPr>
            <a:r>
              <a:rPr lang="en-US" sz="2000" dirty="0"/>
              <a:t>	</a:t>
            </a:r>
            <a:r>
              <a:rPr lang="en-US" sz="2000" b="1" dirty="0" smtClean="0"/>
              <a:t>Oxygen side of the molecule </a:t>
            </a:r>
            <a:r>
              <a:rPr lang="en-US" sz="2000" b="1" dirty="0"/>
              <a:t>becomes </a:t>
            </a:r>
            <a:r>
              <a:rPr lang="en-US" sz="2000" b="1" dirty="0" smtClean="0"/>
              <a:t>slightly negative – and the H side of the molecule becomes </a:t>
            </a:r>
            <a:r>
              <a:rPr lang="en-US" sz="2000" b="1" dirty="0"/>
              <a:t>a </a:t>
            </a:r>
            <a:r>
              <a:rPr lang="en-US" sz="2000" b="1" dirty="0" smtClean="0"/>
              <a:t>slightly </a:t>
            </a:r>
            <a:r>
              <a:rPr lang="en-US" sz="2000" b="1" dirty="0"/>
              <a:t>positive +</a:t>
            </a:r>
          </a:p>
          <a:p>
            <a:pPr>
              <a:buNone/>
            </a:pPr>
            <a:endParaRPr lang="en-US" sz="900" b="1" dirty="0" smtClean="0"/>
          </a:p>
          <a:p>
            <a:pPr>
              <a:buNone/>
            </a:pPr>
            <a:endParaRPr lang="en-US" sz="900" b="1" dirty="0"/>
          </a:p>
          <a:p>
            <a:pPr>
              <a:buNone/>
            </a:pPr>
            <a:r>
              <a:rPr lang="en-US" sz="2000" dirty="0"/>
              <a:t>This </a:t>
            </a:r>
            <a:r>
              <a:rPr lang="en-US" sz="2000" dirty="0" smtClean="0"/>
              <a:t>unequal sharing of electrons </a:t>
            </a:r>
            <a:r>
              <a:rPr lang="en-US" sz="2000" dirty="0"/>
              <a:t>makes the water molecule </a:t>
            </a:r>
            <a:r>
              <a:rPr lang="en-US" sz="2000" b="1" u="sng" dirty="0">
                <a:solidFill>
                  <a:srgbClr val="FF0000"/>
                </a:solidFill>
              </a:rPr>
              <a:t>POLAR</a:t>
            </a:r>
            <a:r>
              <a:rPr lang="en-US" sz="2000" dirty="0"/>
              <a:t> (have 2 ends = like the poles) </a:t>
            </a:r>
          </a:p>
          <a:p>
            <a:pPr>
              <a:buFontTx/>
              <a:buNone/>
            </a:pPr>
            <a:r>
              <a:rPr lang="en-US" sz="2000" dirty="0"/>
              <a:t>	- a </a:t>
            </a:r>
            <a:r>
              <a:rPr lang="en-US" sz="2000" b="1" dirty="0"/>
              <a:t>positive</a:t>
            </a:r>
            <a:r>
              <a:rPr lang="en-US" sz="2000" dirty="0"/>
              <a:t> end and a </a:t>
            </a:r>
            <a:r>
              <a:rPr lang="en-US" sz="2000" b="1" dirty="0"/>
              <a:t>negative</a:t>
            </a:r>
            <a:r>
              <a:rPr lang="en-US" sz="2000" dirty="0"/>
              <a:t> end</a:t>
            </a:r>
          </a:p>
        </p:txBody>
      </p:sp>
      <p:pic>
        <p:nvPicPr>
          <p:cNvPr id="11266" name="Picture 2" descr="http://t3.gstatic.com/images?q=tbn:ANd9GcRLMAz3E6sxN-RPjtlrlh-PFVvATxqphodmaGJ-rHuQPiwYSvCYw_dZ1hOKs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38800" y="3581400"/>
            <a:ext cx="3257550" cy="3101756"/>
          </a:xfrm>
          <a:prstGeom prst="rect">
            <a:avLst/>
          </a:prstGeom>
          <a:noFill/>
        </p:spPr>
      </p:pic>
      <p:pic>
        <p:nvPicPr>
          <p:cNvPr id="11268" name="Picture 4" descr="http://www.physicalgeography.net/fundamentals/images/water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4155070"/>
            <a:ext cx="3486299" cy="201713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066800"/>
          </a:xfrm>
        </p:spPr>
        <p:txBody>
          <a:bodyPr/>
          <a:lstStyle/>
          <a:p>
            <a:r>
              <a:rPr lang="en-US" b="1"/>
              <a:t>How does water stick together?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62000" y="1524000"/>
            <a:ext cx="4572000" cy="3581400"/>
          </a:xfrm>
        </p:spPr>
        <p:txBody>
          <a:bodyPr/>
          <a:lstStyle/>
          <a:p>
            <a:pPr>
              <a:buNone/>
            </a:pPr>
            <a:r>
              <a:rPr lang="en-US" sz="2400" dirty="0" smtClean="0"/>
              <a:t>    The </a:t>
            </a:r>
            <a:r>
              <a:rPr lang="en-US" sz="2400" dirty="0"/>
              <a:t>positive </a:t>
            </a:r>
            <a:r>
              <a:rPr lang="en-US" sz="2400" dirty="0" smtClean="0"/>
              <a:t>end </a:t>
            </a:r>
            <a:r>
              <a:rPr lang="en-US" sz="2400" dirty="0"/>
              <a:t>of one water molecule attracts the negative end of another water molecule, until all the water molecules are connected.</a:t>
            </a:r>
          </a:p>
          <a:p>
            <a:pPr>
              <a:buNone/>
            </a:pPr>
            <a:endParaRPr lang="en-US" sz="1400" dirty="0"/>
          </a:p>
          <a:p>
            <a:pPr>
              <a:buNone/>
            </a:pPr>
            <a:r>
              <a:rPr lang="en-US" dirty="0" smtClean="0"/>
              <a:t>   The </a:t>
            </a:r>
            <a:r>
              <a:rPr lang="en-US" dirty="0"/>
              <a:t>“connections</a:t>
            </a:r>
            <a:r>
              <a:rPr lang="en-US" dirty="0" smtClean="0"/>
              <a:t>” between different water molecules </a:t>
            </a:r>
            <a:r>
              <a:rPr lang="en-US" dirty="0"/>
              <a:t>are called </a:t>
            </a:r>
            <a:r>
              <a:rPr lang="en-US" b="1" dirty="0"/>
              <a:t>Hydrogen Bonds.</a:t>
            </a:r>
          </a:p>
          <a:p>
            <a:pPr>
              <a:buNone/>
            </a:pPr>
            <a:endParaRPr lang="en-US" sz="2000" b="1" dirty="0"/>
          </a:p>
        </p:txBody>
      </p:sp>
      <p:pic>
        <p:nvPicPr>
          <p:cNvPr id="6151" name="Picture 7" descr="water"/>
          <p:cNvPicPr>
            <a:picLocks noChangeAspect="1" noChangeArrowheads="1"/>
          </p:cNvPicPr>
          <p:nvPr/>
        </p:nvPicPr>
        <p:blipFill>
          <a:blip r:embed="rId2" cstate="print"/>
          <a:srcRect t="16394"/>
          <a:stretch>
            <a:fillRect/>
          </a:stretch>
        </p:blipFill>
        <p:spPr bwMode="auto">
          <a:xfrm>
            <a:off x="5658690" y="3886200"/>
            <a:ext cx="3485310" cy="2971800"/>
          </a:xfrm>
          <a:prstGeom prst="rect">
            <a:avLst/>
          </a:prstGeom>
          <a:noFill/>
        </p:spPr>
      </p:pic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5665117" y="2984194"/>
            <a:ext cx="4572000" cy="66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Tx/>
              <a:buNone/>
            </a:pPr>
            <a:r>
              <a:rPr lang="en-US" sz="2400" kern="0" dirty="0" smtClean="0"/>
              <a:t>OPPOSITES ATTRACT!!</a:t>
            </a:r>
            <a:endParaRPr lang="en-US" sz="2000" b="1" kern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686800" cy="1143000"/>
          </a:xfrm>
        </p:spPr>
        <p:txBody>
          <a:bodyPr/>
          <a:lstStyle/>
          <a:p>
            <a:r>
              <a:rPr lang="en-US" b="1"/>
              <a:t>What is a </a:t>
            </a:r>
            <a:r>
              <a:rPr lang="en-US" b="1" u="sng"/>
              <a:t>Hydrogen Bond</a:t>
            </a:r>
            <a:r>
              <a:rPr lang="en-US" b="1"/>
              <a:t>?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686800" cy="4953000"/>
          </a:xfrm>
        </p:spPr>
        <p:txBody>
          <a:bodyPr/>
          <a:lstStyle/>
          <a:p>
            <a:pPr>
              <a:buNone/>
            </a:pPr>
            <a:r>
              <a:rPr lang="en-US" sz="2000" dirty="0" smtClean="0"/>
              <a:t>	A </a:t>
            </a:r>
            <a:r>
              <a:rPr lang="en-US" sz="2000" b="1" dirty="0"/>
              <a:t>weak attraction </a:t>
            </a:r>
            <a:r>
              <a:rPr lang="en-US" sz="2000" dirty="0"/>
              <a:t>between the </a:t>
            </a:r>
            <a:r>
              <a:rPr lang="en-US" sz="2000" b="1" dirty="0"/>
              <a:t>slightly negative oxygen</a:t>
            </a:r>
            <a:r>
              <a:rPr lang="en-US" sz="2000" dirty="0"/>
              <a:t> of one molecule, and the </a:t>
            </a:r>
            <a:r>
              <a:rPr lang="en-US" sz="2000" b="1" dirty="0"/>
              <a:t>slightly positive hydrogen</a:t>
            </a:r>
            <a:r>
              <a:rPr lang="en-US" sz="2000" dirty="0"/>
              <a:t> of </a:t>
            </a:r>
            <a:r>
              <a:rPr lang="en-US" sz="2000" dirty="0" smtClean="0"/>
              <a:t>another</a:t>
            </a:r>
          </a:p>
          <a:p>
            <a:pPr>
              <a:buNone/>
            </a:pPr>
            <a:endParaRPr lang="en-US" sz="2000" dirty="0"/>
          </a:p>
          <a:p>
            <a:pPr>
              <a:buNone/>
            </a:pPr>
            <a:r>
              <a:rPr lang="en-US" sz="2000" dirty="0"/>
              <a:t>H-Bonds are </a:t>
            </a:r>
            <a:r>
              <a:rPr lang="en-US" sz="2000" b="1" u="sng" dirty="0" smtClean="0"/>
              <a:t>weak</a:t>
            </a:r>
            <a:endParaRPr lang="en-US" sz="2000" b="1" u="sng" dirty="0"/>
          </a:p>
        </p:txBody>
      </p:sp>
      <p:pic>
        <p:nvPicPr>
          <p:cNvPr id="9218" name="Picture 2" descr="http://upload.wikimedia.org/wikipedia/commons/f/f9/3D_model_hydrogen_bonds_in_wat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13456" y="2667000"/>
            <a:ext cx="3992343" cy="3962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/>
          <a:lstStyle/>
          <a:p>
            <a:r>
              <a:rPr lang="en-US" b="1"/>
              <a:t>Cohesion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143000"/>
            <a:ext cx="8915400" cy="5486400"/>
          </a:xfrm>
        </p:spPr>
        <p:txBody>
          <a:bodyPr/>
          <a:lstStyle/>
          <a:p>
            <a:pPr>
              <a:buNone/>
            </a:pPr>
            <a:r>
              <a:rPr lang="en-US" sz="2000" b="1" u="sng" dirty="0"/>
              <a:t>Cohesion</a:t>
            </a:r>
            <a:r>
              <a:rPr lang="en-US" sz="2000" dirty="0"/>
              <a:t>: </a:t>
            </a:r>
            <a:r>
              <a:rPr lang="en-US" sz="2000" b="1" dirty="0"/>
              <a:t>attraction between molecules of the </a:t>
            </a:r>
            <a:endParaRPr lang="en-US" sz="2000" b="1" dirty="0" smtClean="0"/>
          </a:p>
          <a:p>
            <a:pPr>
              <a:buNone/>
            </a:pPr>
            <a:r>
              <a:rPr lang="en-US" sz="2000" b="1" dirty="0" smtClean="0"/>
              <a:t>same substance</a:t>
            </a:r>
            <a:r>
              <a:rPr lang="en-US" sz="2000" dirty="0" smtClean="0"/>
              <a:t>.  </a:t>
            </a:r>
            <a:r>
              <a:rPr lang="en-US" sz="2000" dirty="0"/>
              <a:t>Water likes Water</a:t>
            </a:r>
            <a:r>
              <a:rPr lang="en-US" sz="2000" dirty="0" smtClean="0"/>
              <a:t>.</a:t>
            </a:r>
          </a:p>
          <a:p>
            <a:pPr>
              <a:buNone/>
            </a:pPr>
            <a:endParaRPr lang="en-US" sz="2400" dirty="0"/>
          </a:p>
          <a:p>
            <a:pPr>
              <a:buNone/>
            </a:pPr>
            <a:r>
              <a:rPr lang="en-US" sz="2400" dirty="0" smtClean="0"/>
              <a:t>    Water </a:t>
            </a:r>
            <a:r>
              <a:rPr lang="en-US" sz="2400" dirty="0"/>
              <a:t>is cohesive because the H-bonds hold the molecules together.  </a:t>
            </a:r>
            <a:r>
              <a:rPr lang="en-US" sz="2400" dirty="0" smtClean="0"/>
              <a:t>Cohesion of water molecule creates </a:t>
            </a:r>
            <a:r>
              <a:rPr lang="en-US" sz="2400" b="1" u="sng" dirty="0"/>
              <a:t>high surface tension</a:t>
            </a:r>
            <a:r>
              <a:rPr lang="en-US" sz="2400" dirty="0"/>
              <a:t>.</a:t>
            </a:r>
          </a:p>
          <a:p>
            <a:pPr>
              <a:buNone/>
            </a:pPr>
            <a:endParaRPr lang="en-US" sz="2400" dirty="0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200140" y="3733800"/>
            <a:ext cx="40386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 dirty="0" smtClean="0"/>
              <a:t>    A paper clip can </a:t>
            </a:r>
            <a:r>
              <a:rPr lang="en-US" sz="2400" dirty="0"/>
              <a:t>float in water and insects can walk on water because the H-bonds hold the water molecules </a:t>
            </a:r>
            <a:r>
              <a:rPr lang="en-US" sz="2400" dirty="0" smtClean="0"/>
              <a:t>together</a:t>
            </a:r>
          </a:p>
          <a:p>
            <a:pPr marL="342900" indent="-342900">
              <a:spcBef>
                <a:spcPct val="20000"/>
              </a:spcBef>
            </a:pPr>
            <a:endParaRPr lang="en-US" sz="2400" dirty="0"/>
          </a:p>
          <a:p>
            <a:pPr marL="342900" indent="-342900">
              <a:spcBef>
                <a:spcPct val="20000"/>
              </a:spcBef>
            </a:pPr>
            <a:r>
              <a:rPr lang="en-US" sz="2400" dirty="0"/>
              <a:t>	</a:t>
            </a:r>
            <a:r>
              <a:rPr lang="en-US" sz="2400" b="1" dirty="0"/>
              <a:t>Water strider</a:t>
            </a:r>
          </a:p>
        </p:txBody>
      </p:sp>
      <p:pic>
        <p:nvPicPr>
          <p:cNvPr id="8203" name="Picture 11" descr="waterstrider"/>
          <p:cNvPicPr>
            <a:picLocks noChangeAspect="1" noChangeArrowheads="1"/>
          </p:cNvPicPr>
          <p:nvPr/>
        </p:nvPicPr>
        <p:blipFill>
          <a:blip r:embed="rId2" cstate="print"/>
          <a:srcRect l="4800" t="5898" r="5600" b="5650"/>
          <a:stretch>
            <a:fillRect/>
          </a:stretch>
        </p:blipFill>
        <p:spPr bwMode="auto">
          <a:xfrm>
            <a:off x="4343400" y="3429000"/>
            <a:ext cx="4648200" cy="3429000"/>
          </a:xfrm>
          <a:prstGeom prst="rect">
            <a:avLst/>
          </a:prstGeom>
          <a:noFill/>
        </p:spPr>
      </p:pic>
      <p:sp>
        <p:nvSpPr>
          <p:cNvPr id="8204" name="Line 12"/>
          <p:cNvSpPr>
            <a:spLocks noChangeShapeType="1"/>
          </p:cNvSpPr>
          <p:nvPr/>
        </p:nvSpPr>
        <p:spPr bwMode="auto">
          <a:xfrm flipV="1">
            <a:off x="2743200" y="5791200"/>
            <a:ext cx="2590800" cy="381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pic>
        <p:nvPicPr>
          <p:cNvPr id="2050" name="Picture 2" descr="http://images.tutorvista.com/content/cellular-micromolecules/hydrogen-bonding-in-water-molecule.jpe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39503" b="19753"/>
          <a:stretch/>
        </p:blipFill>
        <p:spPr bwMode="auto">
          <a:xfrm>
            <a:off x="6553200" y="145521"/>
            <a:ext cx="2232724" cy="199495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b="1"/>
              <a:t>Adhesion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7752" y="911646"/>
            <a:ext cx="8763000" cy="5029200"/>
          </a:xfrm>
        </p:spPr>
        <p:txBody>
          <a:bodyPr/>
          <a:lstStyle/>
          <a:p>
            <a:pPr>
              <a:buNone/>
            </a:pPr>
            <a:r>
              <a:rPr lang="en-US" sz="2800" b="1" dirty="0" smtClean="0"/>
              <a:t>   </a:t>
            </a:r>
            <a:r>
              <a:rPr lang="en-US" sz="2800" b="1" u="sng" dirty="0" smtClean="0"/>
              <a:t>Adhesion</a:t>
            </a:r>
            <a:r>
              <a:rPr lang="en-US" sz="2800" dirty="0"/>
              <a:t>: </a:t>
            </a:r>
            <a:r>
              <a:rPr lang="en-US" dirty="0"/>
              <a:t>attraction between molecules of </a:t>
            </a:r>
            <a:r>
              <a:rPr lang="en-US" b="1" dirty="0"/>
              <a:t>different substances</a:t>
            </a:r>
            <a:r>
              <a:rPr lang="en-US" dirty="0"/>
              <a:t>.  Water loves other substances</a:t>
            </a:r>
            <a:r>
              <a:rPr lang="en-US" dirty="0" smtClean="0"/>
              <a:t>.</a:t>
            </a:r>
            <a:endParaRPr lang="en-US" sz="2000" dirty="0" smtClean="0"/>
          </a:p>
          <a:p>
            <a:pPr>
              <a:buFontTx/>
              <a:buNone/>
            </a:pPr>
            <a:r>
              <a:rPr lang="en-US" sz="2000" dirty="0" smtClean="0"/>
              <a:t>Examples</a:t>
            </a:r>
            <a:r>
              <a:rPr lang="en-US" sz="2000" dirty="0"/>
              <a:t>:</a:t>
            </a:r>
          </a:p>
          <a:p>
            <a:pPr lvl="1">
              <a:buFontTx/>
              <a:buChar char="-"/>
            </a:pPr>
            <a:r>
              <a:rPr lang="en-US" sz="1800" b="1" dirty="0" smtClean="0"/>
              <a:t>Meniscus</a:t>
            </a:r>
            <a:r>
              <a:rPr lang="en-US" sz="1800" dirty="0" smtClean="0"/>
              <a:t> </a:t>
            </a:r>
            <a:r>
              <a:rPr lang="en-US" sz="1800" dirty="0"/>
              <a:t>in graduated cylinder: water sticks to the glass and “crawls up</a:t>
            </a:r>
            <a:r>
              <a:rPr lang="en-US" sz="1800" dirty="0" smtClean="0"/>
              <a:t>”</a:t>
            </a:r>
          </a:p>
          <a:p>
            <a:pPr lvl="1">
              <a:buFontTx/>
              <a:buChar char="-"/>
            </a:pPr>
            <a:r>
              <a:rPr lang="en-US" sz="1800" dirty="0" smtClean="0"/>
              <a:t>Water sticking to the leaf of a plant</a:t>
            </a:r>
            <a:endParaRPr lang="en-US" sz="1800" dirty="0"/>
          </a:p>
        </p:txBody>
      </p:sp>
      <p:pic>
        <p:nvPicPr>
          <p:cNvPr id="14341" name="Picture 5" descr="watermen"/>
          <p:cNvPicPr>
            <a:picLocks noChangeAspect="1" noChangeArrowheads="1"/>
          </p:cNvPicPr>
          <p:nvPr/>
        </p:nvPicPr>
        <p:blipFill>
          <a:blip r:embed="rId2" cstate="print"/>
          <a:srcRect l="11111" r="11111"/>
          <a:stretch>
            <a:fillRect/>
          </a:stretch>
        </p:blipFill>
        <p:spPr bwMode="auto">
          <a:xfrm>
            <a:off x="8532675" y="2362200"/>
            <a:ext cx="637949" cy="2209800"/>
          </a:xfrm>
          <a:prstGeom prst="rect">
            <a:avLst/>
          </a:prstGeom>
          <a:noFill/>
        </p:spPr>
      </p:pic>
      <p:pic>
        <p:nvPicPr>
          <p:cNvPr id="1026" name="Picture 2" descr="https://encrypted-tbn3.gstatic.com/images?q=tbn:ANd9GcTEPM02b5QW0F6qUotvEG2teVNvxh7aUrZilt-Yy0_njNLYBwZX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966" y="3860494"/>
            <a:ext cx="1841897" cy="29718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jimfuller.fit2.bur.st/liquids/meniscusdiag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0756" y="4476750"/>
            <a:ext cx="2667000" cy="23812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bioap.wikispaces.com/file/view/adhesion.jpg/107027229/adhesion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197" y="3648994"/>
            <a:ext cx="2435225" cy="31833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019651"/>
            <a:ext cx="7772400" cy="1905000"/>
          </a:xfrm>
        </p:spPr>
        <p:txBody>
          <a:bodyPr/>
          <a:lstStyle/>
          <a:p>
            <a:pPr>
              <a:buNone/>
            </a:pPr>
            <a:r>
              <a:rPr lang="en-US" sz="2400" dirty="0" smtClean="0"/>
              <a:t> Water moves up in plants </a:t>
            </a:r>
          </a:p>
          <a:p>
            <a:pPr>
              <a:buNone/>
            </a:pPr>
            <a:r>
              <a:rPr lang="en-US" sz="2400" dirty="0" smtClean="0"/>
              <a:t>from the roots to the leaves </a:t>
            </a:r>
          </a:p>
          <a:p>
            <a:pPr>
              <a:buNone/>
            </a:pPr>
            <a:r>
              <a:rPr lang="en-US" sz="2400" dirty="0" smtClean="0"/>
              <a:t>though tubes called </a:t>
            </a:r>
            <a:r>
              <a:rPr lang="en-US" sz="2400" b="1" dirty="0" smtClean="0"/>
              <a:t>xylem</a:t>
            </a:r>
            <a:r>
              <a:rPr lang="en-US" sz="2400" dirty="0" smtClean="0"/>
              <a:t>.</a:t>
            </a:r>
          </a:p>
          <a:p>
            <a:pPr>
              <a:buFontTx/>
              <a:buNone/>
            </a:pPr>
            <a:endParaRPr lang="en-US" sz="2400" dirty="0" smtClean="0"/>
          </a:p>
          <a:p>
            <a:pPr>
              <a:buFontTx/>
              <a:buNone/>
            </a:pPr>
            <a:r>
              <a:rPr lang="en-US" sz="2400" dirty="0" smtClean="0"/>
              <a:t>The thinner the tube, the higher </a:t>
            </a:r>
          </a:p>
          <a:p>
            <a:pPr>
              <a:buFontTx/>
              <a:buNone/>
            </a:pPr>
            <a:r>
              <a:rPr lang="en-US" sz="2400" dirty="0" smtClean="0"/>
              <a:t>the water moves.</a:t>
            </a:r>
            <a:endParaRPr lang="en-US" sz="2400" dirty="0"/>
          </a:p>
        </p:txBody>
      </p:sp>
      <p:sp>
        <p:nvSpPr>
          <p:cNvPr id="15370" name="Rectangle 10"/>
          <p:cNvSpPr>
            <a:spLocks noChangeArrowheads="1"/>
          </p:cNvSpPr>
          <p:nvPr/>
        </p:nvSpPr>
        <p:spPr bwMode="auto">
          <a:xfrm>
            <a:off x="304800" y="5410200"/>
            <a:ext cx="8991600" cy="56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endParaRPr lang="en-US" sz="3200"/>
          </a:p>
        </p:txBody>
      </p:sp>
      <p:sp>
        <p:nvSpPr>
          <p:cNvPr id="15371" name="Rectangle 11"/>
          <p:cNvSpPr>
            <a:spLocks noChangeArrowheads="1"/>
          </p:cNvSpPr>
          <p:nvPr/>
        </p:nvSpPr>
        <p:spPr bwMode="auto">
          <a:xfrm>
            <a:off x="381000" y="304800"/>
            <a:ext cx="89916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3600" b="1" dirty="0"/>
              <a:t>Capillary action</a:t>
            </a:r>
            <a:r>
              <a:rPr lang="en-US" sz="3200" dirty="0"/>
              <a:t>: water moves up thin </a:t>
            </a:r>
            <a:r>
              <a:rPr lang="en-US" sz="3200" dirty="0" smtClean="0"/>
              <a:t>tubes</a:t>
            </a:r>
            <a:endParaRPr lang="en-US" sz="3200" dirty="0"/>
          </a:p>
        </p:txBody>
      </p:sp>
      <p:pic>
        <p:nvPicPr>
          <p:cNvPr id="3078" name="Picture 6" descr="http://library.thinkquest.org/28751/media/review/figure/capillary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3886200"/>
            <a:ext cx="3429000" cy="284205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77712" y="1072514"/>
            <a:ext cx="4154009" cy="532828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VERSION" val="5"/>
  <p:tag name="TPFULLVERSION" val="5.2.1.3179"/>
  <p:tag name="PPTVERSION" val="12"/>
  <p:tag name="TPOS" val="2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781</TotalTime>
  <Words>501</Words>
  <Application>Microsoft Office PowerPoint</Application>
  <PresentationFormat>On-screen Show (4:3)</PresentationFormat>
  <Paragraphs>97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Default Design</vt:lpstr>
      <vt:lpstr>Why does this hurt?</vt:lpstr>
      <vt:lpstr>Water = H2O </vt:lpstr>
      <vt:lpstr>Water is a Polar Molecule</vt:lpstr>
      <vt:lpstr>Slide 4</vt:lpstr>
      <vt:lpstr>How does water stick together?</vt:lpstr>
      <vt:lpstr>What is a Hydrogen Bond?</vt:lpstr>
      <vt:lpstr>Cohesion</vt:lpstr>
      <vt:lpstr>Adhesion</vt:lpstr>
      <vt:lpstr>Slide 9</vt:lpstr>
      <vt:lpstr>Heat Capacity</vt:lpstr>
      <vt:lpstr>Slide 11</vt:lpstr>
      <vt:lpstr>Slide 12</vt:lpstr>
      <vt:lpstr>pH: 0 -14</vt:lpstr>
      <vt:lpstr>Slide 14</vt:lpstr>
      <vt:lpstr>pH Scale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Water = H2O</dc:title>
  <dc:creator>jackie fernandez</dc:creator>
  <cp:lastModifiedBy>mfcsd</cp:lastModifiedBy>
  <cp:revision>52</cp:revision>
  <dcterms:created xsi:type="dcterms:W3CDTF">2006-09-26T00:18:01Z</dcterms:created>
  <dcterms:modified xsi:type="dcterms:W3CDTF">2013-10-03T15:19:22Z</dcterms:modified>
</cp:coreProperties>
</file>